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90" r:id="rId2"/>
    <p:sldId id="300" r:id="rId3"/>
    <p:sldId id="291" r:id="rId4"/>
    <p:sldId id="301" r:id="rId5"/>
    <p:sldId id="292" r:id="rId6"/>
    <p:sldId id="294" r:id="rId7"/>
    <p:sldId id="297" r:id="rId8"/>
    <p:sldId id="295" r:id="rId9"/>
    <p:sldId id="296" r:id="rId10"/>
    <p:sldId id="256" r:id="rId11"/>
    <p:sldId id="302" r:id="rId12"/>
    <p:sldId id="257" r:id="rId13"/>
    <p:sldId id="288" r:id="rId14"/>
    <p:sldId id="258" r:id="rId15"/>
    <p:sldId id="259" r:id="rId16"/>
    <p:sldId id="260" r:id="rId17"/>
    <p:sldId id="261" r:id="rId18"/>
    <p:sldId id="271" r:id="rId19"/>
    <p:sldId id="262" r:id="rId20"/>
    <p:sldId id="263" r:id="rId21"/>
    <p:sldId id="264" r:id="rId22"/>
    <p:sldId id="272" r:id="rId23"/>
    <p:sldId id="273" r:id="rId24"/>
    <p:sldId id="275" r:id="rId25"/>
    <p:sldId id="298" r:id="rId26"/>
    <p:sldId id="299" r:id="rId27"/>
    <p:sldId id="285" r:id="rId28"/>
    <p:sldId id="286" r:id="rId29"/>
    <p:sldId id="303" r:id="rId30"/>
    <p:sldId id="287" r:id="rId31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D8B28-F66B-A14B-881C-917B13F0097C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B09A88-1B8A-D249-8559-82BAEA4420C3}">
      <dgm:prSet phldrT="[Text]"/>
      <dgm:spPr/>
      <dgm:t>
        <a:bodyPr/>
        <a:lstStyle/>
        <a:p>
          <a:r>
            <a:rPr lang="en-US" dirty="0" smtClean="0"/>
            <a:t>Processes</a:t>
          </a:r>
          <a:endParaRPr lang="en-US" dirty="0"/>
        </a:p>
      </dgm:t>
    </dgm:pt>
    <dgm:pt modelId="{C8B00928-ECC5-A946-916D-0733F09E12EE}" type="parTrans" cxnId="{F9F8B72B-71BA-1C4E-AAC3-C61F1D446C80}">
      <dgm:prSet/>
      <dgm:spPr/>
      <dgm:t>
        <a:bodyPr/>
        <a:lstStyle/>
        <a:p>
          <a:endParaRPr lang="en-US"/>
        </a:p>
      </dgm:t>
    </dgm:pt>
    <dgm:pt modelId="{E284E0E6-E60D-AB4C-8D29-793BBD52AD8D}" type="sibTrans" cxnId="{F9F8B72B-71BA-1C4E-AAC3-C61F1D446C80}">
      <dgm:prSet/>
      <dgm:spPr/>
      <dgm:t>
        <a:bodyPr/>
        <a:lstStyle/>
        <a:p>
          <a:endParaRPr lang="en-US"/>
        </a:p>
      </dgm:t>
    </dgm:pt>
    <dgm:pt modelId="{ED55C789-3507-D14A-907D-B85815510972}">
      <dgm:prSet phldrT="[Text]"/>
      <dgm:spPr/>
      <dgm:t>
        <a:bodyPr/>
        <a:lstStyle/>
        <a:p>
          <a:r>
            <a:rPr lang="en-US" dirty="0" smtClean="0"/>
            <a:t>Information</a:t>
          </a:r>
          <a:endParaRPr lang="en-US" dirty="0"/>
        </a:p>
      </dgm:t>
    </dgm:pt>
    <dgm:pt modelId="{1E7ACA0E-7441-3148-A6F6-35B760AA97BE}" type="parTrans" cxnId="{A4D9891E-A330-5D43-A7FA-EAF63F1C4E2D}">
      <dgm:prSet/>
      <dgm:spPr/>
      <dgm:t>
        <a:bodyPr/>
        <a:lstStyle/>
        <a:p>
          <a:endParaRPr lang="en-US"/>
        </a:p>
      </dgm:t>
    </dgm:pt>
    <dgm:pt modelId="{20AC3E28-35DB-DA4D-9790-0A6A9827915C}" type="sibTrans" cxnId="{A4D9891E-A330-5D43-A7FA-EAF63F1C4E2D}">
      <dgm:prSet/>
      <dgm:spPr/>
      <dgm:t>
        <a:bodyPr/>
        <a:lstStyle/>
        <a:p>
          <a:endParaRPr lang="en-US"/>
        </a:p>
      </dgm:t>
    </dgm:pt>
    <dgm:pt modelId="{C7CFD6AA-71A8-DC4A-801B-C5A4BD127B62}">
      <dgm:prSet phldrT="[Text]"/>
      <dgm:spPr/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900F43D9-5286-F947-A940-A39500648DFF}" type="parTrans" cxnId="{B0475861-74CD-2B4D-8D7C-4B8212521A40}">
      <dgm:prSet/>
      <dgm:spPr/>
      <dgm:t>
        <a:bodyPr/>
        <a:lstStyle/>
        <a:p>
          <a:endParaRPr lang="en-US"/>
        </a:p>
      </dgm:t>
    </dgm:pt>
    <dgm:pt modelId="{EC9C8C3D-EB6F-3543-9AAA-E0061376DCC0}" type="sibTrans" cxnId="{B0475861-74CD-2B4D-8D7C-4B8212521A40}">
      <dgm:prSet/>
      <dgm:spPr/>
      <dgm:t>
        <a:bodyPr/>
        <a:lstStyle/>
        <a:p>
          <a:endParaRPr lang="en-US"/>
        </a:p>
      </dgm:t>
    </dgm:pt>
    <dgm:pt modelId="{89786CD5-DB7F-EE4E-A6A5-4FBDFFAADEE7}">
      <dgm:prSet phldrT="[Text]"/>
      <dgm:spPr/>
      <dgm:t>
        <a:bodyPr/>
        <a:lstStyle/>
        <a:p>
          <a:r>
            <a:rPr lang="en-US" dirty="0" smtClean="0"/>
            <a:t>Improvement Actions</a:t>
          </a:r>
          <a:endParaRPr lang="en-US" dirty="0"/>
        </a:p>
      </dgm:t>
    </dgm:pt>
    <dgm:pt modelId="{298AB38E-1DA8-AA47-9D54-EF61D28889BE}" type="parTrans" cxnId="{3B013BD7-2BA1-4E4B-A196-13FFBA287A43}">
      <dgm:prSet/>
      <dgm:spPr/>
      <dgm:t>
        <a:bodyPr/>
        <a:lstStyle/>
        <a:p>
          <a:endParaRPr lang="en-US"/>
        </a:p>
      </dgm:t>
    </dgm:pt>
    <dgm:pt modelId="{9C09DD31-2A51-EB4B-BA59-B986EEAA5172}" type="sibTrans" cxnId="{3B013BD7-2BA1-4E4B-A196-13FFBA287A43}">
      <dgm:prSet/>
      <dgm:spPr/>
      <dgm:t>
        <a:bodyPr/>
        <a:lstStyle/>
        <a:p>
          <a:endParaRPr lang="en-US"/>
        </a:p>
      </dgm:t>
    </dgm:pt>
    <dgm:pt modelId="{C3E58509-19AA-9E4D-B39F-2010DBFEA453}">
      <dgm:prSet phldrT="[Text]"/>
      <dgm:spPr/>
      <dgm:t>
        <a:bodyPr/>
        <a:lstStyle/>
        <a:p>
          <a:r>
            <a:rPr lang="en-US" dirty="0" smtClean="0"/>
            <a:t>Curriculum changes.</a:t>
          </a:r>
          <a:endParaRPr lang="en-US" dirty="0"/>
        </a:p>
      </dgm:t>
    </dgm:pt>
    <dgm:pt modelId="{1225CBEF-F231-EA4B-BDC2-221B58FADC84}" type="parTrans" cxnId="{A9A0EB3A-D142-4E49-9BCC-9E6B0A5DAD90}">
      <dgm:prSet/>
      <dgm:spPr/>
      <dgm:t>
        <a:bodyPr/>
        <a:lstStyle/>
        <a:p>
          <a:endParaRPr lang="en-US"/>
        </a:p>
      </dgm:t>
    </dgm:pt>
    <dgm:pt modelId="{16F2AF8B-3253-854C-98D8-C48AE6E04A93}" type="sibTrans" cxnId="{A9A0EB3A-D142-4E49-9BCC-9E6B0A5DAD90}">
      <dgm:prSet/>
      <dgm:spPr/>
      <dgm:t>
        <a:bodyPr/>
        <a:lstStyle/>
        <a:p>
          <a:endParaRPr lang="en-US"/>
        </a:p>
      </dgm:t>
    </dgm:pt>
    <dgm:pt modelId="{D0191041-BDFA-D44C-84D4-A8ADB3F5734D}">
      <dgm:prSet phldrT="[Text]"/>
      <dgm:spPr/>
      <dgm:t>
        <a:bodyPr/>
        <a:lstStyle/>
        <a:p>
          <a:r>
            <a:rPr lang="en-US" dirty="0" smtClean="0"/>
            <a:t>Others.</a:t>
          </a:r>
          <a:endParaRPr lang="en-US" dirty="0"/>
        </a:p>
      </dgm:t>
    </dgm:pt>
    <dgm:pt modelId="{18B78A6B-0763-D241-96FC-5A195A66B129}" type="parTrans" cxnId="{EB69BBF0-1D16-FC48-B53F-196CB4947EFB}">
      <dgm:prSet/>
      <dgm:spPr/>
      <dgm:t>
        <a:bodyPr/>
        <a:lstStyle/>
        <a:p>
          <a:endParaRPr lang="en-US"/>
        </a:p>
      </dgm:t>
    </dgm:pt>
    <dgm:pt modelId="{A15DC2DE-3DBC-F64A-BB6C-5F8755F61DB4}" type="sibTrans" cxnId="{EB69BBF0-1D16-FC48-B53F-196CB4947EFB}">
      <dgm:prSet/>
      <dgm:spPr/>
      <dgm:t>
        <a:bodyPr/>
        <a:lstStyle/>
        <a:p>
          <a:endParaRPr lang="en-US"/>
        </a:p>
      </dgm:t>
    </dgm:pt>
    <dgm:pt modelId="{2E851048-B4A9-B340-994C-6B0AF56DAB68}">
      <dgm:prSet phldrT="[Text]"/>
      <dgm:spPr/>
      <dgm:t>
        <a:bodyPr/>
        <a:lstStyle/>
        <a:p>
          <a:r>
            <a:rPr lang="en-US" dirty="0" smtClean="0"/>
            <a:t>Decisions</a:t>
          </a:r>
          <a:endParaRPr lang="en-US" dirty="0"/>
        </a:p>
      </dgm:t>
    </dgm:pt>
    <dgm:pt modelId="{6A2BC707-D1BC-5745-8739-70BD7198B16B}" type="parTrans" cxnId="{332A6A1C-3AEC-764D-A682-B7FA384888DA}">
      <dgm:prSet/>
      <dgm:spPr/>
      <dgm:t>
        <a:bodyPr/>
        <a:lstStyle/>
        <a:p>
          <a:endParaRPr lang="en-US"/>
        </a:p>
      </dgm:t>
    </dgm:pt>
    <dgm:pt modelId="{028E067B-FA28-064F-A32A-2C070780AE3F}" type="sibTrans" cxnId="{332A6A1C-3AEC-764D-A682-B7FA384888DA}">
      <dgm:prSet/>
      <dgm:spPr/>
      <dgm:t>
        <a:bodyPr/>
        <a:lstStyle/>
        <a:p>
          <a:endParaRPr lang="en-US"/>
        </a:p>
      </dgm:t>
    </dgm:pt>
    <dgm:pt modelId="{70630CE8-A6A9-B94A-B899-BB061434C084}">
      <dgm:prSet phldrT="[Text]"/>
      <dgm:spPr/>
      <dgm:t>
        <a:bodyPr/>
        <a:lstStyle/>
        <a:p>
          <a:r>
            <a:rPr lang="en-US" dirty="0" smtClean="0"/>
            <a:t>Curriculum/Pedagogy Improvements</a:t>
          </a:r>
          <a:endParaRPr lang="en-US" dirty="0"/>
        </a:p>
      </dgm:t>
    </dgm:pt>
    <dgm:pt modelId="{DD64D592-3E16-5B47-B05E-72FE150BECE3}" type="parTrans" cxnId="{F0C1D393-3780-9F4D-89CE-550BFA14BACF}">
      <dgm:prSet/>
      <dgm:spPr/>
      <dgm:t>
        <a:bodyPr/>
        <a:lstStyle/>
        <a:p>
          <a:endParaRPr lang="en-US"/>
        </a:p>
      </dgm:t>
    </dgm:pt>
    <dgm:pt modelId="{AE49685E-54A4-AC4C-8F6A-3551DEB458AD}" type="sibTrans" cxnId="{F0C1D393-3780-9F4D-89CE-550BFA14BACF}">
      <dgm:prSet/>
      <dgm:spPr/>
      <dgm:t>
        <a:bodyPr/>
        <a:lstStyle/>
        <a:p>
          <a:endParaRPr lang="en-US"/>
        </a:p>
      </dgm:t>
    </dgm:pt>
    <dgm:pt modelId="{F4ADFB05-80C9-E443-A4D9-8AB3E92DB095}">
      <dgm:prSet phldrT="[Text]"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087179FF-CE75-DF45-A4A7-71F0FD8793C6}" type="sibTrans" cxnId="{619B9AEC-D6FA-6F44-8852-9184D625FD5E}">
      <dgm:prSet/>
      <dgm:spPr/>
      <dgm:t>
        <a:bodyPr/>
        <a:lstStyle/>
        <a:p>
          <a:endParaRPr lang="en-US"/>
        </a:p>
      </dgm:t>
    </dgm:pt>
    <dgm:pt modelId="{E1604F6C-86CE-D84A-9B76-22646DB973CD}" type="parTrans" cxnId="{619B9AEC-D6FA-6F44-8852-9184D625FD5E}">
      <dgm:prSet/>
      <dgm:spPr/>
      <dgm:t>
        <a:bodyPr/>
        <a:lstStyle/>
        <a:p>
          <a:endParaRPr lang="en-US"/>
        </a:p>
      </dgm:t>
    </dgm:pt>
    <dgm:pt modelId="{BFC9FC58-7BB7-924E-BDC7-952FA02CC27D}">
      <dgm:prSet/>
      <dgm:spPr/>
      <dgm:t>
        <a:bodyPr/>
        <a:lstStyle/>
        <a:p>
          <a:r>
            <a:rPr lang="en-US" dirty="0" smtClean="0"/>
            <a:t>Collecting/Consolidating Assessment Data.</a:t>
          </a:r>
          <a:endParaRPr lang="en-US" dirty="0"/>
        </a:p>
      </dgm:t>
    </dgm:pt>
    <dgm:pt modelId="{F479E42C-E366-7E46-AE3B-726305523BA9}" type="parTrans" cxnId="{8679E505-FB11-D643-8F40-6219800DCB76}">
      <dgm:prSet/>
      <dgm:spPr/>
      <dgm:t>
        <a:bodyPr/>
        <a:lstStyle/>
        <a:p>
          <a:endParaRPr lang="en-US"/>
        </a:p>
      </dgm:t>
    </dgm:pt>
    <dgm:pt modelId="{9CA2E74B-60BB-6141-B02E-8CB763EA3C5C}" type="sibTrans" cxnId="{8679E505-FB11-D643-8F40-6219800DCB76}">
      <dgm:prSet/>
      <dgm:spPr/>
      <dgm:t>
        <a:bodyPr/>
        <a:lstStyle/>
        <a:p>
          <a:endParaRPr lang="en-US"/>
        </a:p>
      </dgm:t>
    </dgm:pt>
    <dgm:pt modelId="{1BA786ED-7380-B049-BCEB-24A59278E174}">
      <dgm:prSet phldrT="[Text]"/>
      <dgm:spPr/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6A5423E2-993D-0D41-98FD-064FDD90ED0A}" type="parTrans" cxnId="{9EA6705D-302F-284E-AFC2-6E2A02B06A58}">
      <dgm:prSet/>
      <dgm:spPr/>
      <dgm:t>
        <a:bodyPr/>
        <a:lstStyle/>
        <a:p>
          <a:endParaRPr lang="en-US"/>
        </a:p>
      </dgm:t>
    </dgm:pt>
    <dgm:pt modelId="{444C3532-4F5D-6941-9654-311FE032D034}" type="sibTrans" cxnId="{9EA6705D-302F-284E-AFC2-6E2A02B06A58}">
      <dgm:prSet/>
      <dgm:spPr/>
      <dgm:t>
        <a:bodyPr/>
        <a:lstStyle/>
        <a:p>
          <a:endParaRPr lang="en-US"/>
        </a:p>
      </dgm:t>
    </dgm:pt>
    <dgm:pt modelId="{62AFA22B-BB83-BD41-A19B-ADC54A9DD620}">
      <dgm:prSet/>
      <dgm:spPr/>
      <dgm:t>
        <a:bodyPr/>
        <a:lstStyle/>
        <a:p>
          <a:endParaRPr lang="en-US" dirty="0"/>
        </a:p>
      </dgm:t>
    </dgm:pt>
    <dgm:pt modelId="{0DBA52F4-0C0C-8B4E-B017-B1B0E396F23B}" type="parTrans" cxnId="{D1FD4112-D291-D041-8C3D-BF4BA08D66CD}">
      <dgm:prSet/>
      <dgm:spPr/>
      <dgm:t>
        <a:bodyPr/>
        <a:lstStyle/>
        <a:p>
          <a:endParaRPr lang="en-US"/>
        </a:p>
      </dgm:t>
    </dgm:pt>
    <dgm:pt modelId="{94BC5E9D-6326-544F-AC86-835F1383E373}" type="sibTrans" cxnId="{D1FD4112-D291-D041-8C3D-BF4BA08D66CD}">
      <dgm:prSet/>
      <dgm:spPr/>
      <dgm:t>
        <a:bodyPr/>
        <a:lstStyle/>
        <a:p>
          <a:endParaRPr lang="en-US"/>
        </a:p>
      </dgm:t>
    </dgm:pt>
    <dgm:pt modelId="{3B67F9D6-2198-544B-96C9-7F045DBF374F}">
      <dgm:prSet/>
      <dgm:spPr/>
      <dgm:t>
        <a:bodyPr/>
        <a:lstStyle/>
        <a:p>
          <a:r>
            <a:rPr lang="en-US" dirty="0" smtClean="0"/>
            <a:t>Analyzing and Reporting.</a:t>
          </a:r>
          <a:endParaRPr lang="en-US" dirty="0"/>
        </a:p>
      </dgm:t>
    </dgm:pt>
    <dgm:pt modelId="{56C0284B-0280-2543-A2E0-9EEF400617DC}" type="parTrans" cxnId="{C5CCA1F5-B9FE-5D48-AD8E-4F795D5D4D82}">
      <dgm:prSet/>
      <dgm:spPr/>
      <dgm:t>
        <a:bodyPr/>
        <a:lstStyle/>
        <a:p>
          <a:endParaRPr lang="en-US"/>
        </a:p>
      </dgm:t>
    </dgm:pt>
    <dgm:pt modelId="{B6F39E6C-F3C3-B745-9651-EB37A8A06284}" type="sibTrans" cxnId="{C5CCA1F5-B9FE-5D48-AD8E-4F795D5D4D82}">
      <dgm:prSet/>
      <dgm:spPr/>
      <dgm:t>
        <a:bodyPr/>
        <a:lstStyle/>
        <a:p>
          <a:endParaRPr lang="en-US"/>
        </a:p>
      </dgm:t>
    </dgm:pt>
    <dgm:pt modelId="{033C2DA6-8089-714C-BB3B-27750E4187AD}">
      <dgm:prSet/>
      <dgm:spPr/>
      <dgm:t>
        <a:bodyPr/>
        <a:lstStyle/>
        <a:p>
          <a:r>
            <a:rPr lang="en-US" dirty="0" smtClean="0"/>
            <a:t>Evaluation</a:t>
          </a:r>
          <a:endParaRPr lang="en-US" dirty="0"/>
        </a:p>
      </dgm:t>
    </dgm:pt>
    <dgm:pt modelId="{4C52D689-A65A-4542-87FE-484836388324}" type="parTrans" cxnId="{AB0617B3-F37B-FE4E-93A3-3165A830A486}">
      <dgm:prSet/>
      <dgm:spPr/>
      <dgm:t>
        <a:bodyPr/>
        <a:lstStyle/>
        <a:p>
          <a:endParaRPr lang="en-US"/>
        </a:p>
      </dgm:t>
    </dgm:pt>
    <dgm:pt modelId="{AA4EC28D-C9F7-7E4E-B03B-69C7D716DA39}" type="sibTrans" cxnId="{AB0617B3-F37B-FE4E-93A3-3165A830A486}">
      <dgm:prSet/>
      <dgm:spPr/>
      <dgm:t>
        <a:bodyPr/>
        <a:lstStyle/>
        <a:p>
          <a:endParaRPr lang="en-US"/>
        </a:p>
      </dgm:t>
    </dgm:pt>
    <dgm:pt modelId="{8E9A83AF-516C-124D-BA7F-5F7C971261F9}">
      <dgm:prSet phldrT="[Text]"/>
      <dgm:spPr/>
      <dgm:t>
        <a:bodyPr/>
        <a:lstStyle/>
        <a:p>
          <a:r>
            <a:rPr lang="en-US" dirty="0" smtClean="0"/>
            <a:t>Pedagogy</a:t>
          </a:r>
          <a:endParaRPr lang="en-US" dirty="0"/>
        </a:p>
      </dgm:t>
    </dgm:pt>
    <dgm:pt modelId="{4270AF38-9DC1-CC48-B7E2-29603973882E}" type="parTrans" cxnId="{65E6810B-ADD7-FD4C-ABCE-8F3C14CCD723}">
      <dgm:prSet/>
      <dgm:spPr/>
      <dgm:t>
        <a:bodyPr/>
        <a:lstStyle/>
        <a:p>
          <a:endParaRPr lang="en-US"/>
        </a:p>
      </dgm:t>
    </dgm:pt>
    <dgm:pt modelId="{AE16B613-1D4E-E743-886E-31D0CC1144FC}" type="sibTrans" cxnId="{65E6810B-ADD7-FD4C-ABCE-8F3C14CCD723}">
      <dgm:prSet/>
      <dgm:spPr/>
      <dgm:t>
        <a:bodyPr/>
        <a:lstStyle/>
        <a:p>
          <a:endParaRPr lang="en-US"/>
        </a:p>
      </dgm:t>
    </dgm:pt>
    <dgm:pt modelId="{783B7280-5BD5-4F4B-9524-9FB94E476047}" type="pres">
      <dgm:prSet presAssocID="{F51D8B28-F66B-A14B-881C-917B13F009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C05DF0-5B9D-0641-82DD-02545683CE24}" type="pres">
      <dgm:prSet presAssocID="{80B09A88-1B8A-D249-8559-82BAEA4420C3}" presName="composite" presStyleCnt="0"/>
      <dgm:spPr/>
    </dgm:pt>
    <dgm:pt modelId="{BC7213DF-F4F6-BD47-881D-728D288D9553}" type="pres">
      <dgm:prSet presAssocID="{80B09A88-1B8A-D249-8559-82BAEA4420C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F80AD-C726-7240-A049-7536BCF4117C}" type="pres">
      <dgm:prSet presAssocID="{80B09A88-1B8A-D249-8559-82BAEA4420C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848D4-7D59-4646-9DA2-DC54B4248D3D}" type="pres">
      <dgm:prSet presAssocID="{E284E0E6-E60D-AB4C-8D29-793BBD52AD8D}" presName="space" presStyleCnt="0"/>
      <dgm:spPr/>
    </dgm:pt>
    <dgm:pt modelId="{7D3153C2-CFCC-2E42-A0B1-26D4AF98EF70}" type="pres">
      <dgm:prSet presAssocID="{F4ADFB05-80C9-E443-A4D9-8AB3E92DB095}" presName="composite" presStyleCnt="0"/>
      <dgm:spPr/>
    </dgm:pt>
    <dgm:pt modelId="{D285CF71-82D1-224E-AB31-7A84063C07B9}" type="pres">
      <dgm:prSet presAssocID="{F4ADFB05-80C9-E443-A4D9-8AB3E92DB09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C6375-5642-F445-834F-62714C6D8130}" type="pres">
      <dgm:prSet presAssocID="{F4ADFB05-80C9-E443-A4D9-8AB3E92DB09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A07A6-FA20-774C-B825-0220C9B3AF32}" type="pres">
      <dgm:prSet presAssocID="{087179FF-CE75-DF45-A4A7-71F0FD8793C6}" presName="space" presStyleCnt="0"/>
      <dgm:spPr/>
    </dgm:pt>
    <dgm:pt modelId="{C0676E6D-98EA-954B-A345-99855171BCBC}" type="pres">
      <dgm:prSet presAssocID="{89786CD5-DB7F-EE4E-A6A5-4FBDFFAADEE7}" presName="composite" presStyleCnt="0"/>
      <dgm:spPr/>
    </dgm:pt>
    <dgm:pt modelId="{4C97CB39-71B0-B84F-B8AA-2D7DE5E86B7B}" type="pres">
      <dgm:prSet presAssocID="{89786CD5-DB7F-EE4E-A6A5-4FBDFFAADE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DDC77-0BE8-964A-B96F-094300B1D91F}" type="pres">
      <dgm:prSet presAssocID="{89786CD5-DB7F-EE4E-A6A5-4FBDFFAADEE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013BD7-2BA1-4E4B-A196-13FFBA287A43}" srcId="{F51D8B28-F66B-A14B-881C-917B13F0097C}" destId="{89786CD5-DB7F-EE4E-A6A5-4FBDFFAADEE7}" srcOrd="2" destOrd="0" parTransId="{298AB38E-1DA8-AA47-9D54-EF61D28889BE}" sibTransId="{9C09DD31-2A51-EB4B-BA59-B986EEAA5172}"/>
    <dgm:cxn modelId="{332A6A1C-3AEC-764D-A682-B7FA384888DA}" srcId="{F4ADFB05-80C9-E443-A4D9-8AB3E92DB095}" destId="{2E851048-B4A9-B340-994C-6B0AF56DAB68}" srcOrd="3" destOrd="0" parTransId="{6A2BC707-D1BC-5745-8739-70BD7198B16B}" sibTransId="{028E067B-FA28-064F-A32A-2C070780AE3F}"/>
    <dgm:cxn modelId="{D1FD4112-D291-D041-8C3D-BF4BA08D66CD}" srcId="{80B09A88-1B8A-D249-8559-82BAEA4420C3}" destId="{62AFA22B-BB83-BD41-A19B-ADC54A9DD620}" srcOrd="3" destOrd="0" parTransId="{0DBA52F4-0C0C-8B4E-B017-B1B0E396F23B}" sibTransId="{94BC5E9D-6326-544F-AC86-835F1383E373}"/>
    <dgm:cxn modelId="{EB69BBF0-1D16-FC48-B53F-196CB4947EFB}" srcId="{89786CD5-DB7F-EE4E-A6A5-4FBDFFAADEE7}" destId="{D0191041-BDFA-D44C-84D4-A8ADB3F5734D}" srcOrd="2" destOrd="0" parTransId="{18B78A6B-0763-D241-96FC-5A195A66B129}" sibTransId="{A15DC2DE-3DBC-F64A-BB6C-5F8755F61DB4}"/>
    <dgm:cxn modelId="{0A45400E-83FA-994C-A143-CCDEE17B8D9F}" type="presOf" srcId="{C3E58509-19AA-9E4D-B39F-2010DBFEA453}" destId="{747DDC77-0BE8-964A-B96F-094300B1D91F}" srcOrd="0" destOrd="0" presId="urn:microsoft.com/office/officeart/2005/8/layout/hList1"/>
    <dgm:cxn modelId="{F0C1D393-3780-9F4D-89CE-550BFA14BACF}" srcId="{F4ADFB05-80C9-E443-A4D9-8AB3E92DB095}" destId="{70630CE8-A6A9-B94A-B899-BB061434C084}" srcOrd="4" destOrd="0" parTransId="{DD64D592-3E16-5B47-B05E-72FE150BECE3}" sibTransId="{AE49685E-54A4-AC4C-8F6A-3551DEB458AD}"/>
    <dgm:cxn modelId="{37F58515-0E86-9048-9DFA-A27832B81F0D}" type="presOf" srcId="{70630CE8-A6A9-B94A-B899-BB061434C084}" destId="{EA4C6375-5642-F445-834F-62714C6D8130}" srcOrd="0" destOrd="4" presId="urn:microsoft.com/office/officeart/2005/8/layout/hList1"/>
    <dgm:cxn modelId="{5339A590-C12A-AF49-AC55-F450343A6305}" type="presOf" srcId="{3B67F9D6-2198-544B-96C9-7F045DBF374F}" destId="{F31F80AD-C726-7240-A049-7536BCF4117C}" srcOrd="0" destOrd="1" presId="urn:microsoft.com/office/officeart/2005/8/layout/hList1"/>
    <dgm:cxn modelId="{F5937048-7A01-7E49-AE63-1CE92D5F5FF1}" type="presOf" srcId="{80B09A88-1B8A-D249-8559-82BAEA4420C3}" destId="{BC7213DF-F4F6-BD47-881D-728D288D9553}" srcOrd="0" destOrd="0" presId="urn:microsoft.com/office/officeart/2005/8/layout/hList1"/>
    <dgm:cxn modelId="{9EA6705D-302F-284E-AFC2-6E2A02B06A58}" srcId="{F4ADFB05-80C9-E443-A4D9-8AB3E92DB095}" destId="{1BA786ED-7380-B049-BCEB-24A59278E174}" srcOrd="0" destOrd="0" parTransId="{6A5423E2-993D-0D41-98FD-064FDD90ED0A}" sibTransId="{444C3532-4F5D-6941-9654-311FE032D034}"/>
    <dgm:cxn modelId="{799E9903-E80B-2D40-BF58-DE778421C4BE}" type="presOf" srcId="{D0191041-BDFA-D44C-84D4-A8ADB3F5734D}" destId="{747DDC77-0BE8-964A-B96F-094300B1D91F}" srcOrd="0" destOrd="2" presId="urn:microsoft.com/office/officeart/2005/8/layout/hList1"/>
    <dgm:cxn modelId="{B424531E-1D34-DD4F-9342-E76AD35F49BD}" type="presOf" srcId="{BFC9FC58-7BB7-924E-BDC7-952FA02CC27D}" destId="{F31F80AD-C726-7240-A049-7536BCF4117C}" srcOrd="0" destOrd="0" presId="urn:microsoft.com/office/officeart/2005/8/layout/hList1"/>
    <dgm:cxn modelId="{B675C8B4-AA70-4142-9AD6-D3484DFBA0B4}" type="presOf" srcId="{2E851048-B4A9-B340-994C-6B0AF56DAB68}" destId="{EA4C6375-5642-F445-834F-62714C6D8130}" srcOrd="0" destOrd="3" presId="urn:microsoft.com/office/officeart/2005/8/layout/hList1"/>
    <dgm:cxn modelId="{50BA57AA-C66B-7447-91DA-E64A82A4A7A4}" type="presOf" srcId="{F4ADFB05-80C9-E443-A4D9-8AB3E92DB095}" destId="{D285CF71-82D1-224E-AB31-7A84063C07B9}" srcOrd="0" destOrd="0" presId="urn:microsoft.com/office/officeart/2005/8/layout/hList1"/>
    <dgm:cxn modelId="{F9F8B72B-71BA-1C4E-AAC3-C61F1D446C80}" srcId="{F51D8B28-F66B-A14B-881C-917B13F0097C}" destId="{80B09A88-1B8A-D249-8559-82BAEA4420C3}" srcOrd="0" destOrd="0" parTransId="{C8B00928-ECC5-A946-916D-0733F09E12EE}" sibTransId="{E284E0E6-E60D-AB4C-8D29-793BBD52AD8D}"/>
    <dgm:cxn modelId="{8679E505-FB11-D643-8F40-6219800DCB76}" srcId="{80B09A88-1B8A-D249-8559-82BAEA4420C3}" destId="{BFC9FC58-7BB7-924E-BDC7-952FA02CC27D}" srcOrd="0" destOrd="0" parTransId="{F479E42C-E366-7E46-AE3B-726305523BA9}" sibTransId="{9CA2E74B-60BB-6141-B02E-8CB763EA3C5C}"/>
    <dgm:cxn modelId="{619B9AEC-D6FA-6F44-8852-9184D625FD5E}" srcId="{F51D8B28-F66B-A14B-881C-917B13F0097C}" destId="{F4ADFB05-80C9-E443-A4D9-8AB3E92DB095}" srcOrd="1" destOrd="0" parTransId="{E1604F6C-86CE-D84A-9B76-22646DB973CD}" sibTransId="{087179FF-CE75-DF45-A4A7-71F0FD8793C6}"/>
    <dgm:cxn modelId="{AB0617B3-F37B-FE4E-93A3-3165A830A486}" srcId="{80B09A88-1B8A-D249-8559-82BAEA4420C3}" destId="{033C2DA6-8089-714C-BB3B-27750E4187AD}" srcOrd="2" destOrd="0" parTransId="{4C52D689-A65A-4542-87FE-484836388324}" sibTransId="{AA4EC28D-C9F7-7E4E-B03B-69C7D716DA39}"/>
    <dgm:cxn modelId="{B0475861-74CD-2B4D-8D7C-4B8212521A40}" srcId="{F4ADFB05-80C9-E443-A4D9-8AB3E92DB095}" destId="{C7CFD6AA-71A8-DC4A-801B-C5A4BD127B62}" srcOrd="2" destOrd="0" parTransId="{900F43D9-5286-F947-A940-A39500648DFF}" sibTransId="{EC9C8C3D-EB6F-3543-9AAA-E0061376DCC0}"/>
    <dgm:cxn modelId="{C5CCA1F5-B9FE-5D48-AD8E-4F795D5D4D82}" srcId="{80B09A88-1B8A-D249-8559-82BAEA4420C3}" destId="{3B67F9D6-2198-544B-96C9-7F045DBF374F}" srcOrd="1" destOrd="0" parTransId="{56C0284B-0280-2543-A2E0-9EEF400617DC}" sibTransId="{B6F39E6C-F3C3-B745-9651-EB37A8A06284}"/>
    <dgm:cxn modelId="{65E6810B-ADD7-FD4C-ABCE-8F3C14CCD723}" srcId="{89786CD5-DB7F-EE4E-A6A5-4FBDFFAADEE7}" destId="{8E9A83AF-516C-124D-BA7F-5F7C971261F9}" srcOrd="1" destOrd="0" parTransId="{4270AF38-9DC1-CC48-B7E2-29603973882E}" sibTransId="{AE16B613-1D4E-E743-886E-31D0CC1144FC}"/>
    <dgm:cxn modelId="{BAD177BD-6142-8C4A-B164-547D0AC0B2E3}" type="presOf" srcId="{033C2DA6-8089-714C-BB3B-27750E4187AD}" destId="{F31F80AD-C726-7240-A049-7536BCF4117C}" srcOrd="0" destOrd="2" presId="urn:microsoft.com/office/officeart/2005/8/layout/hList1"/>
    <dgm:cxn modelId="{A4D9891E-A330-5D43-A7FA-EAF63F1C4E2D}" srcId="{F4ADFB05-80C9-E443-A4D9-8AB3E92DB095}" destId="{ED55C789-3507-D14A-907D-B85815510972}" srcOrd="1" destOrd="0" parTransId="{1E7ACA0E-7441-3148-A6F6-35B760AA97BE}" sibTransId="{20AC3E28-35DB-DA4D-9790-0A6A9827915C}"/>
    <dgm:cxn modelId="{0C8D3579-D9BB-CD47-B34B-5680CC26AD75}" type="presOf" srcId="{C7CFD6AA-71A8-DC4A-801B-C5A4BD127B62}" destId="{EA4C6375-5642-F445-834F-62714C6D8130}" srcOrd="0" destOrd="2" presId="urn:microsoft.com/office/officeart/2005/8/layout/hList1"/>
    <dgm:cxn modelId="{0CDB32A0-3B01-074B-9EA9-D2946F7379D4}" type="presOf" srcId="{F51D8B28-F66B-A14B-881C-917B13F0097C}" destId="{783B7280-5BD5-4F4B-9524-9FB94E476047}" srcOrd="0" destOrd="0" presId="urn:microsoft.com/office/officeart/2005/8/layout/hList1"/>
    <dgm:cxn modelId="{0C61CB7E-15AF-054E-89EF-757C7663C7FE}" type="presOf" srcId="{89786CD5-DB7F-EE4E-A6A5-4FBDFFAADEE7}" destId="{4C97CB39-71B0-B84F-B8AA-2D7DE5E86B7B}" srcOrd="0" destOrd="0" presId="urn:microsoft.com/office/officeart/2005/8/layout/hList1"/>
    <dgm:cxn modelId="{DAD016B5-E891-514B-AF51-A4E6914A5506}" type="presOf" srcId="{ED55C789-3507-D14A-907D-B85815510972}" destId="{EA4C6375-5642-F445-834F-62714C6D8130}" srcOrd="0" destOrd="1" presId="urn:microsoft.com/office/officeart/2005/8/layout/hList1"/>
    <dgm:cxn modelId="{5ECE3AE1-6244-5642-BA34-F7AA54E52D96}" type="presOf" srcId="{1BA786ED-7380-B049-BCEB-24A59278E174}" destId="{EA4C6375-5642-F445-834F-62714C6D8130}" srcOrd="0" destOrd="0" presId="urn:microsoft.com/office/officeart/2005/8/layout/hList1"/>
    <dgm:cxn modelId="{EC9302BA-5129-9F4A-B8C1-914D7B8C31E9}" type="presOf" srcId="{62AFA22B-BB83-BD41-A19B-ADC54A9DD620}" destId="{F31F80AD-C726-7240-A049-7536BCF4117C}" srcOrd="0" destOrd="3" presId="urn:microsoft.com/office/officeart/2005/8/layout/hList1"/>
    <dgm:cxn modelId="{EFEBBDE7-E2A6-EC44-828E-F88B6D151CCC}" type="presOf" srcId="{8E9A83AF-516C-124D-BA7F-5F7C971261F9}" destId="{747DDC77-0BE8-964A-B96F-094300B1D91F}" srcOrd="0" destOrd="1" presId="urn:microsoft.com/office/officeart/2005/8/layout/hList1"/>
    <dgm:cxn modelId="{A9A0EB3A-D142-4E49-9BCC-9E6B0A5DAD90}" srcId="{89786CD5-DB7F-EE4E-A6A5-4FBDFFAADEE7}" destId="{C3E58509-19AA-9E4D-B39F-2010DBFEA453}" srcOrd="0" destOrd="0" parTransId="{1225CBEF-F231-EA4B-BDC2-221B58FADC84}" sibTransId="{16F2AF8B-3253-854C-98D8-C48AE6E04A93}"/>
    <dgm:cxn modelId="{8B531538-E2A6-6444-8467-B8CF20F0220D}" type="presParOf" srcId="{783B7280-5BD5-4F4B-9524-9FB94E476047}" destId="{1EC05DF0-5B9D-0641-82DD-02545683CE24}" srcOrd="0" destOrd="0" presId="urn:microsoft.com/office/officeart/2005/8/layout/hList1"/>
    <dgm:cxn modelId="{E0609193-40C0-524C-A046-98F0213B4C2D}" type="presParOf" srcId="{1EC05DF0-5B9D-0641-82DD-02545683CE24}" destId="{BC7213DF-F4F6-BD47-881D-728D288D9553}" srcOrd="0" destOrd="0" presId="urn:microsoft.com/office/officeart/2005/8/layout/hList1"/>
    <dgm:cxn modelId="{2C35E5EB-0519-7E4B-A1A9-3D146A9A83EF}" type="presParOf" srcId="{1EC05DF0-5B9D-0641-82DD-02545683CE24}" destId="{F31F80AD-C726-7240-A049-7536BCF4117C}" srcOrd="1" destOrd="0" presId="urn:microsoft.com/office/officeart/2005/8/layout/hList1"/>
    <dgm:cxn modelId="{2B88CE37-F7DF-CB4E-88E7-EF618D595B29}" type="presParOf" srcId="{783B7280-5BD5-4F4B-9524-9FB94E476047}" destId="{B83848D4-7D59-4646-9DA2-DC54B4248D3D}" srcOrd="1" destOrd="0" presId="urn:microsoft.com/office/officeart/2005/8/layout/hList1"/>
    <dgm:cxn modelId="{BEF01366-BF7E-1841-BE1E-79FA1CF694B4}" type="presParOf" srcId="{783B7280-5BD5-4F4B-9524-9FB94E476047}" destId="{7D3153C2-CFCC-2E42-A0B1-26D4AF98EF70}" srcOrd="2" destOrd="0" presId="urn:microsoft.com/office/officeart/2005/8/layout/hList1"/>
    <dgm:cxn modelId="{D2E3FA4D-48D2-B849-BD66-AFF91CE33799}" type="presParOf" srcId="{7D3153C2-CFCC-2E42-A0B1-26D4AF98EF70}" destId="{D285CF71-82D1-224E-AB31-7A84063C07B9}" srcOrd="0" destOrd="0" presId="urn:microsoft.com/office/officeart/2005/8/layout/hList1"/>
    <dgm:cxn modelId="{F6878B31-A7FF-7943-8CF8-0508DD853259}" type="presParOf" srcId="{7D3153C2-CFCC-2E42-A0B1-26D4AF98EF70}" destId="{EA4C6375-5642-F445-834F-62714C6D8130}" srcOrd="1" destOrd="0" presId="urn:microsoft.com/office/officeart/2005/8/layout/hList1"/>
    <dgm:cxn modelId="{619C3038-AF0A-1242-8936-6F892B8215F5}" type="presParOf" srcId="{783B7280-5BD5-4F4B-9524-9FB94E476047}" destId="{6EBA07A6-FA20-774C-B825-0220C9B3AF32}" srcOrd="3" destOrd="0" presId="urn:microsoft.com/office/officeart/2005/8/layout/hList1"/>
    <dgm:cxn modelId="{12044EAC-6505-704A-8DA6-98866264ADB8}" type="presParOf" srcId="{783B7280-5BD5-4F4B-9524-9FB94E476047}" destId="{C0676E6D-98EA-954B-A345-99855171BCBC}" srcOrd="4" destOrd="0" presId="urn:microsoft.com/office/officeart/2005/8/layout/hList1"/>
    <dgm:cxn modelId="{8566B2EC-6C9A-484D-AD83-A04F9900536E}" type="presParOf" srcId="{C0676E6D-98EA-954B-A345-99855171BCBC}" destId="{4C97CB39-71B0-B84F-B8AA-2D7DE5E86B7B}" srcOrd="0" destOrd="0" presId="urn:microsoft.com/office/officeart/2005/8/layout/hList1"/>
    <dgm:cxn modelId="{E948D986-08B2-E74C-90AB-50462C9797E8}" type="presParOf" srcId="{C0676E6D-98EA-954B-A345-99855171BCBC}" destId="{747DDC77-0BE8-964A-B96F-094300B1D9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213DF-F4F6-BD47-881D-728D288D9553}">
      <dsp:nvSpPr>
        <dsp:cNvPr id="0" name=""/>
        <dsp:cNvSpPr/>
      </dsp:nvSpPr>
      <dsp:spPr>
        <a:xfrm>
          <a:off x="2571" y="167549"/>
          <a:ext cx="2507456" cy="8968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Processes</a:t>
          </a:r>
          <a:endParaRPr lang="en-US" sz="2500" kern="1200" dirty="0"/>
        </a:p>
      </dsp:txBody>
      <dsp:txXfrm>
        <a:off x="2571" y="167549"/>
        <a:ext cx="2507456" cy="896864"/>
      </dsp:txXfrm>
    </dsp:sp>
    <dsp:sp modelId="{F31F80AD-C726-7240-A049-7536BCF4117C}">
      <dsp:nvSpPr>
        <dsp:cNvPr id="0" name=""/>
        <dsp:cNvSpPr/>
      </dsp:nvSpPr>
      <dsp:spPr>
        <a:xfrm>
          <a:off x="2571" y="1064413"/>
          <a:ext cx="2507456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Collecting/Consolidating Assessment Data.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Analyzing and Reporting.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Evaluation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</dsp:txBody>
      <dsp:txXfrm>
        <a:off x="2571" y="1064413"/>
        <a:ext cx="2507456" cy="3294000"/>
      </dsp:txXfrm>
    </dsp:sp>
    <dsp:sp modelId="{D285CF71-82D1-224E-AB31-7A84063C07B9}">
      <dsp:nvSpPr>
        <dsp:cNvPr id="0" name=""/>
        <dsp:cNvSpPr/>
      </dsp:nvSpPr>
      <dsp:spPr>
        <a:xfrm>
          <a:off x="2861071" y="167549"/>
          <a:ext cx="2507456" cy="8968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Results</a:t>
          </a:r>
          <a:endParaRPr lang="en-US" sz="2500" kern="1200" dirty="0"/>
        </a:p>
      </dsp:txBody>
      <dsp:txXfrm>
        <a:off x="2861071" y="167549"/>
        <a:ext cx="2507456" cy="896864"/>
      </dsp:txXfrm>
    </dsp:sp>
    <dsp:sp modelId="{EA4C6375-5642-F445-834F-62714C6D8130}">
      <dsp:nvSpPr>
        <dsp:cNvPr id="0" name=""/>
        <dsp:cNvSpPr/>
      </dsp:nvSpPr>
      <dsp:spPr>
        <a:xfrm>
          <a:off x="2861071" y="1064413"/>
          <a:ext cx="2507456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Data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Information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Knowledge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Decisions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Curriculum/Pedagogy Improvements</a:t>
          </a:r>
          <a:endParaRPr lang="en-US" sz="2500" kern="1200" dirty="0"/>
        </a:p>
      </dsp:txBody>
      <dsp:txXfrm>
        <a:off x="2861071" y="1064413"/>
        <a:ext cx="2507456" cy="3294000"/>
      </dsp:txXfrm>
    </dsp:sp>
    <dsp:sp modelId="{4C97CB39-71B0-B84F-B8AA-2D7DE5E86B7B}">
      <dsp:nvSpPr>
        <dsp:cNvPr id="0" name=""/>
        <dsp:cNvSpPr/>
      </dsp:nvSpPr>
      <dsp:spPr>
        <a:xfrm>
          <a:off x="5719571" y="167549"/>
          <a:ext cx="2507456" cy="8968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Improvement Actions</a:t>
          </a:r>
          <a:endParaRPr lang="en-US" sz="2500" kern="1200" dirty="0"/>
        </a:p>
      </dsp:txBody>
      <dsp:txXfrm>
        <a:off x="5719571" y="167549"/>
        <a:ext cx="2507456" cy="896864"/>
      </dsp:txXfrm>
    </dsp:sp>
    <dsp:sp modelId="{747DDC77-0BE8-964A-B96F-094300B1D91F}">
      <dsp:nvSpPr>
        <dsp:cNvPr id="0" name=""/>
        <dsp:cNvSpPr/>
      </dsp:nvSpPr>
      <dsp:spPr>
        <a:xfrm>
          <a:off x="5719571" y="1064413"/>
          <a:ext cx="2507456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Curriculum changes.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Pedagogy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Others.</a:t>
          </a:r>
          <a:endParaRPr lang="en-US" sz="2500" kern="1200" dirty="0"/>
        </a:p>
      </dsp:txBody>
      <dsp:txXfrm>
        <a:off x="5719571" y="1064413"/>
        <a:ext cx="2507456" cy="329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AAF50-955A-464B-AFB8-133E1BEAE2D4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A094-7A07-3545-AC73-47E9F5A83B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1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9A094-7A07-3545-AC73-47E9F5A83B9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Adapted from Gloria Roberts, Abet.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9A094-7A07-3545-AC73-47E9F5A83B9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28C0-BFC6-6C4C-9C4A-E365719DFA2E}" type="datetimeFigureOut">
              <a:rPr lang="en-GB" smtClean="0"/>
              <a:pPr/>
              <a:t>07/06/18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A352-51A0-5041-82D5-98C4AF93E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Objectives of Orientation Program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An Overview of the Day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Closing the Loop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: Accreditation as a Tool for Continuous Improvement of Program Outcomes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hape 236"/>
          <p:cNvSpPr>
            <a:spLocks noChangeArrowheads="1"/>
          </p:cNvSpPr>
          <p:nvPr/>
        </p:nvSpPr>
        <p:spPr bwMode="auto">
          <a:xfrm>
            <a:off x="0" y="228600"/>
            <a:ext cx="9144000" cy="5238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ctr" hangingPunct="0"/>
            <a:r>
              <a:rPr lang="en-US" sz="2800" b="1">
                <a:sym typeface="Arial" pitchFamily="34" charset="0"/>
              </a:rPr>
              <a:t>SAR Contents </a:t>
            </a:r>
          </a:p>
        </p:txBody>
      </p:sp>
      <p:graphicFrame>
        <p:nvGraphicFramePr>
          <p:cNvPr id="237" name="Table 237"/>
          <p:cNvGraphicFramePr/>
          <p:nvPr/>
        </p:nvGraphicFramePr>
        <p:xfrm>
          <a:off x="304800" y="1006475"/>
          <a:ext cx="8534400" cy="5468971"/>
        </p:xfrm>
        <a:graphic>
          <a:graphicData uri="http://schemas.openxmlformats.org/drawingml/2006/table">
            <a:tbl>
              <a:tblPr/>
              <a:tblGrid>
                <a:gridCol w="1828800"/>
                <a:gridCol w="6705600"/>
              </a:tblGrid>
              <a:tr h="52899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Serial Code </a:t>
                      </a:r>
                      <a:r>
                        <a:rPr lang="en-IN" sz="1400" b="1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and</a:t>
                      </a:r>
                      <a:r>
                        <a:rPr sz="1400" b="1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400" b="1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Link to the Item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Item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6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PART A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Institutional Information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87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PART B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Criteria Summary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4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endParaRPr b="1"/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Program Level Criteria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81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Vision, Mission and Program Educational Objectives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Program Curriculum and Teaching – Learning Processes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3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Course Outcomes  and Program Outcomes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8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Students’ Performance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Faculty Information and Contributions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8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Facilities and Technical Support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2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Continuous Improvement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99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endParaRPr b="1"/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Institute Level Criteria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1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Year Academics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1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Student Support Systems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97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solidFill>
                            <a:srgbClr val="0070C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solidFill>
                            <a:srgbClr val="0D04BC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Governance, Institutional Support and Financial Resources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4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PART C 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Declaration by the Institution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0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sz="14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Annexure- I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3975" algn="l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 i="0">
                          <a:sym typeface="Helvetica Neue"/>
                        </a:defRPr>
                      </a:pPr>
                      <a:r>
                        <a:rPr b="1" dirty="0"/>
                        <a:t>Program Outcomes (POs) &amp; Program Specific Outcomes (PSOs)</a:t>
                      </a:r>
                    </a:p>
                  </a:txBody>
                  <a:tcPr marL="17647" marR="17647" marT="17647" marB="17647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8" name="Shape 238"/>
          <p:cNvSpPr>
            <a:spLocks noGrp="1"/>
          </p:cNvSpPr>
          <p:nvPr>
            <p:ph type="sldNum" sz="quarter" idx="10"/>
          </p:nvPr>
        </p:nvSpPr>
        <p:spPr>
          <a:xfrm>
            <a:off x="6553200" y="6137275"/>
            <a:ext cx="2133600" cy="173038"/>
          </a:xfrm>
          <a:extLst/>
        </p:spPr>
        <p:txBody>
          <a:bodyPr lIns="0" tIns="0" rIns="0" bIns="0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fld id="{6187F74A-8251-428C-89F9-BDA5BD408C9D}" type="slidenum">
              <a:rPr sz="18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defRPr sz="1800">
                  <a:solidFill>
                    <a:srgbClr val="000000"/>
                  </a:solidFill>
                </a:defRPr>
              </a:pPr>
              <a:t>11</a:t>
            </a:fld>
            <a:endParaRPr sz="18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51599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Focus on Program Outcomes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Criterion 7 is concerned with continuous improvement in Student or Program Outcomes (Criterion 3).</a:t>
            </a:r>
          </a:p>
          <a:p>
            <a:endParaRPr lang="en-GB" sz="2400" dirty="0" smtClean="0"/>
          </a:p>
          <a:p>
            <a:r>
              <a:rPr lang="en-GB" sz="2400" dirty="0" smtClean="0"/>
              <a:t>Note: Assessment of </a:t>
            </a:r>
            <a:r>
              <a:rPr lang="en-GB" sz="2400" dirty="0" err="1" smtClean="0"/>
              <a:t>PEO’s</a:t>
            </a:r>
            <a:r>
              <a:rPr lang="en-GB" sz="2400" dirty="0" smtClean="0"/>
              <a:t> (Criterion 1) not easy.</a:t>
            </a:r>
          </a:p>
          <a:p>
            <a:endParaRPr lang="en-GB" sz="2400" dirty="0" smtClean="0"/>
          </a:p>
          <a:p>
            <a:r>
              <a:rPr lang="en-GB" sz="2400" dirty="0" smtClean="0"/>
              <a:t>However </a:t>
            </a:r>
            <a:r>
              <a:rPr lang="en-GB" sz="2400" dirty="0" err="1" smtClean="0"/>
              <a:t>PEO’s</a:t>
            </a:r>
            <a:r>
              <a:rPr lang="en-GB" sz="2400" dirty="0" smtClean="0"/>
              <a:t> important and relevant to vision and mission of the program and the institution, and the design of the program.</a:t>
            </a:r>
          </a:p>
          <a:p>
            <a:endParaRPr lang="en-GB" sz="2400" dirty="0" smtClean="0"/>
          </a:p>
          <a:p>
            <a:r>
              <a:rPr lang="en-GB" sz="2400" dirty="0" smtClean="0"/>
              <a:t>Not to be discussed in this discourse.</a:t>
            </a:r>
          </a:p>
          <a:p>
            <a:endParaRPr lang="en-GB" sz="2400" dirty="0" smtClean="0"/>
          </a:p>
          <a:p>
            <a:r>
              <a:rPr lang="en-GB" sz="2400" dirty="0" smtClean="0"/>
              <a:t>Program Outcomes: Central to Short-Term and Long-Term Improvements in Curriculum and Pedagogy.</a:t>
            </a:r>
          </a:p>
          <a:p>
            <a:pPr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Curriculum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Curriculum Design exercise in many Indian institutions: Examine the practices in some good institutions (</a:t>
            </a:r>
            <a:r>
              <a:rPr lang="en-GB" sz="2400" dirty="0" err="1" smtClean="0"/>
              <a:t>IIT’s</a:t>
            </a:r>
            <a:r>
              <a:rPr lang="en-GB" sz="2400" dirty="0" smtClean="0"/>
              <a:t>), and adopt suitably.</a:t>
            </a:r>
          </a:p>
          <a:p>
            <a:endParaRPr lang="en-GB" sz="2400" dirty="0" smtClean="0"/>
          </a:p>
          <a:p>
            <a:r>
              <a:rPr lang="en-GB" sz="2400" dirty="0" smtClean="0"/>
              <a:t>Workable, but not necessarily the best approach for your students and your objectives.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Backward Design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 Desirable Order of Goals</a:t>
            </a:r>
          </a:p>
          <a:p>
            <a:pPr>
              <a:buNone/>
            </a:pPr>
            <a:r>
              <a:rPr lang="en-GB" sz="2400" dirty="0" smtClean="0"/>
              <a:t>	Improved Student learning: Four Dimensions</a:t>
            </a:r>
          </a:p>
          <a:p>
            <a:pPr lvl="1"/>
            <a:r>
              <a:rPr lang="en-GB" sz="2000" dirty="0" smtClean="0"/>
              <a:t>Knowledge</a:t>
            </a:r>
          </a:p>
          <a:p>
            <a:pPr lvl="1"/>
            <a:r>
              <a:rPr lang="en-GB" sz="2000" dirty="0" smtClean="0"/>
              <a:t>Skills</a:t>
            </a:r>
          </a:p>
          <a:p>
            <a:pPr lvl="1"/>
            <a:r>
              <a:rPr lang="en-GB" sz="2000" dirty="0" smtClean="0"/>
              <a:t>Attitudes</a:t>
            </a:r>
          </a:p>
          <a:p>
            <a:pPr lvl="1"/>
            <a:r>
              <a:rPr lang="en-GB" sz="2000" dirty="0" smtClean="0"/>
              <a:t>Behaviour</a:t>
            </a:r>
          </a:p>
          <a:p>
            <a:pPr>
              <a:buNone/>
            </a:pPr>
            <a:r>
              <a:rPr lang="en-GB" sz="2400" dirty="0" smtClean="0"/>
              <a:t>	Improved learning Environment.</a:t>
            </a:r>
          </a:p>
          <a:p>
            <a:pPr>
              <a:buNone/>
            </a:pPr>
            <a:r>
              <a:rPr lang="en-GB" sz="2400" dirty="0" smtClean="0"/>
              <a:t>	Faculty Efficiency and Efficacy.</a:t>
            </a:r>
          </a:p>
          <a:p>
            <a:pPr>
              <a:buNone/>
            </a:pPr>
            <a:r>
              <a:rPr lang="en-GB" sz="2400" dirty="0" smtClean="0"/>
              <a:t>	Accountability to Stake-holders.</a:t>
            </a:r>
          </a:p>
          <a:p>
            <a:pPr>
              <a:buNone/>
            </a:pPr>
            <a:r>
              <a:rPr lang="en-GB" sz="2400" dirty="0" smtClean="0"/>
              <a:t>	Accreditation.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Goals as Seen by Many Institutions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Goals: same, But in a Different Order</a:t>
            </a:r>
          </a:p>
          <a:p>
            <a:pPr>
              <a:buNone/>
            </a:pPr>
            <a:r>
              <a:rPr lang="en-GB" sz="2400" dirty="0" smtClean="0"/>
              <a:t>	Accreditation.</a:t>
            </a:r>
          </a:p>
          <a:p>
            <a:pPr>
              <a:buNone/>
            </a:pPr>
            <a:r>
              <a:rPr lang="en-GB" sz="2400" dirty="0" smtClean="0"/>
              <a:t>	Faculty Efficiency and Efficacy.</a:t>
            </a:r>
          </a:p>
          <a:p>
            <a:pPr>
              <a:buNone/>
            </a:pPr>
            <a:r>
              <a:rPr lang="en-GB" sz="2400" dirty="0" smtClean="0"/>
              <a:t>	Improved Student learning</a:t>
            </a:r>
          </a:p>
          <a:p>
            <a:pPr lvl="1"/>
            <a:r>
              <a:rPr lang="en-GB" sz="2000" dirty="0" smtClean="0"/>
              <a:t>Knowledge</a:t>
            </a:r>
          </a:p>
          <a:p>
            <a:pPr lvl="1"/>
            <a:r>
              <a:rPr lang="en-GB" sz="2000" dirty="0" smtClean="0"/>
              <a:t>Skills</a:t>
            </a:r>
          </a:p>
          <a:p>
            <a:pPr lvl="1"/>
            <a:r>
              <a:rPr lang="en-GB" sz="2000" dirty="0" smtClean="0"/>
              <a:t>Attitudes</a:t>
            </a:r>
          </a:p>
          <a:p>
            <a:pPr lvl="1"/>
            <a:r>
              <a:rPr lang="en-GB" sz="2000" dirty="0" smtClean="0"/>
              <a:t>Behaviour</a:t>
            </a:r>
          </a:p>
          <a:p>
            <a:pPr>
              <a:buNone/>
            </a:pPr>
            <a:r>
              <a:rPr lang="en-GB" sz="2400" dirty="0" smtClean="0"/>
              <a:t>	Improved learning Environment.</a:t>
            </a:r>
          </a:p>
          <a:p>
            <a:pPr>
              <a:buNone/>
            </a:pPr>
            <a:r>
              <a:rPr lang="en-GB" sz="2400" dirty="0" smtClean="0"/>
              <a:t>	Accountability to Stake-holders.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Faculty Engagement in Continuous Improvement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Successful assessment requires faculty participation and engagement.</a:t>
            </a:r>
          </a:p>
          <a:p>
            <a:r>
              <a:rPr lang="en-GB" sz="2400" dirty="0" smtClean="0"/>
              <a:t>Is their focus right?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Instead of:</a:t>
            </a:r>
          </a:p>
          <a:p>
            <a:endParaRPr lang="en-GB" sz="2400" dirty="0" smtClean="0"/>
          </a:p>
          <a:p>
            <a:r>
              <a:rPr lang="en-GB" sz="2400" dirty="0" smtClean="0"/>
              <a:t>What do we have to do to get NBA accreditation?</a:t>
            </a:r>
          </a:p>
          <a:p>
            <a:pPr>
              <a:buNone/>
            </a:pPr>
            <a:r>
              <a:rPr lang="en-GB" sz="2400" dirty="0"/>
              <a:t>	</a:t>
            </a:r>
            <a:r>
              <a:rPr lang="en-GB" sz="2400" dirty="0" smtClean="0"/>
              <a:t>The focus needs to be:</a:t>
            </a:r>
          </a:p>
          <a:p>
            <a:r>
              <a:rPr lang="en-GB" sz="2400" dirty="0" smtClean="0"/>
              <a:t>How can we effect improved student learning?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Transformational Assessment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Goals of Assessment: Information based </a:t>
            </a:r>
            <a:r>
              <a:rPr lang="en-GB" sz="2400" u="sng" dirty="0" smtClean="0"/>
              <a:t>decision-making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Transformational Assessment: Use assessment to understand and then enhance student learning.</a:t>
            </a:r>
          </a:p>
          <a:p>
            <a:pPr lvl="1"/>
            <a:r>
              <a:rPr lang="en-GB" sz="2000" dirty="0" smtClean="0"/>
              <a:t>Change Pedagogy</a:t>
            </a:r>
          </a:p>
          <a:p>
            <a:pPr lvl="1"/>
            <a:r>
              <a:rPr lang="en-GB" sz="2000" dirty="0" smtClean="0"/>
              <a:t>Modify courses or facilities</a:t>
            </a:r>
          </a:p>
          <a:p>
            <a:pPr lvl="1"/>
            <a:r>
              <a:rPr lang="en-GB" sz="2000" dirty="0" smtClean="0"/>
              <a:t>Redesign curriculum</a:t>
            </a:r>
          </a:p>
          <a:p>
            <a:pPr lvl="1">
              <a:buNone/>
            </a:pPr>
            <a:endParaRPr lang="en-GB" sz="2000" dirty="0" smtClean="0"/>
          </a:p>
          <a:p>
            <a:r>
              <a:rPr lang="en-GB" sz="2400" dirty="0" smtClean="0"/>
              <a:t>Assessment ≠ Exams, although Exams could form an important basis of assessment.</a:t>
            </a:r>
          </a:p>
          <a:p>
            <a:pPr lvl="1"/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Information basis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Smart Data Collection is the Key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Collect data that would be useful.</a:t>
            </a:r>
          </a:p>
          <a:p>
            <a:pPr lvl="2"/>
            <a:r>
              <a:rPr lang="en-GB" sz="1600" dirty="0" smtClean="0"/>
              <a:t>Results of Relevant Exam Questions; Focussed Assignments; Lab practices, etc.</a:t>
            </a:r>
          </a:p>
          <a:p>
            <a:pPr lvl="2"/>
            <a:r>
              <a:rPr lang="en-GB" sz="1600" dirty="0" smtClean="0"/>
              <a:t>Build data collection as a part of course delivery.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Sufficient to provide a reasonable basis for action.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Data </a:t>
            </a:r>
            <a:r>
              <a:rPr lang="en-GB" sz="20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GB" sz="2000" dirty="0" smtClean="0"/>
              <a:t> Information.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Sufficient Granularity.</a:t>
            </a:r>
          </a:p>
          <a:p>
            <a:pPr lvl="2"/>
            <a:r>
              <a:rPr lang="en-GB" sz="1600" dirty="0" smtClean="0"/>
              <a:t>To cover range of outcomes and student competencies well.</a:t>
            </a:r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Criterion 7: Continuous Improvement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Statement of NBA criterion not so crisp, although essence well captured in </a:t>
            </a:r>
            <a:r>
              <a:rPr lang="en-GB" sz="2400" dirty="0" smtClean="0"/>
              <a:t>Criteria </a:t>
            </a:r>
            <a:r>
              <a:rPr lang="en-GB" sz="2400" dirty="0" smtClean="0"/>
              <a:t>3 and 7 seen together.</a:t>
            </a:r>
          </a:p>
          <a:p>
            <a:r>
              <a:rPr lang="en-GB" sz="2400" dirty="0" smtClean="0"/>
              <a:t>More meaningful to look at the ABET statement.</a:t>
            </a:r>
          </a:p>
          <a:p>
            <a:endParaRPr lang="en-US" sz="2400" dirty="0" smtClean="0"/>
          </a:p>
          <a:p>
            <a:r>
              <a:rPr lang="en-US" sz="2400" dirty="0" smtClean="0"/>
              <a:t>The program must </a:t>
            </a:r>
            <a:r>
              <a:rPr lang="en-US" sz="2400" dirty="0" smtClean="0">
                <a:solidFill>
                  <a:srgbClr val="FF0000"/>
                </a:solidFill>
              </a:rPr>
              <a:t>regularly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use appropriate, </a:t>
            </a:r>
            <a:r>
              <a:rPr lang="en-US" sz="2400" dirty="0" smtClean="0">
                <a:solidFill>
                  <a:srgbClr val="FF0000"/>
                </a:solidFill>
              </a:rPr>
              <a:t>documented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processes </a:t>
            </a:r>
            <a:r>
              <a:rPr lang="en-US" sz="2400" dirty="0" smtClean="0"/>
              <a:t>for assessing and evaluating </a:t>
            </a:r>
            <a:r>
              <a:rPr lang="en-US" sz="2400" dirty="0" smtClean="0">
                <a:solidFill>
                  <a:srgbClr val="FF0000"/>
                </a:solidFill>
              </a:rPr>
              <a:t>the extent to which the student outcomes are being attained</a:t>
            </a:r>
            <a:r>
              <a:rPr lang="en-US" sz="2400" dirty="0" smtClean="0"/>
              <a:t>. The results of these evaluations must be </a:t>
            </a:r>
            <a:r>
              <a:rPr lang="en-US" sz="2400" dirty="0" smtClean="0">
                <a:solidFill>
                  <a:srgbClr val="FF0000"/>
                </a:solidFill>
              </a:rPr>
              <a:t>systematically utilized </a:t>
            </a:r>
            <a:r>
              <a:rPr lang="en-US" sz="2400" dirty="0" smtClean="0"/>
              <a:t>as </a:t>
            </a:r>
            <a:r>
              <a:rPr lang="en-US" sz="2400" dirty="0" smtClean="0">
                <a:solidFill>
                  <a:srgbClr val="FF0000"/>
                </a:solidFill>
              </a:rPr>
              <a:t>input for the continuous improvement of the program</a:t>
            </a:r>
            <a:r>
              <a:rPr lang="en-US" sz="2400" dirty="0" smtClean="0"/>
              <a:t>. Other available information may also be used to assist in the continuous improvement of the program.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Outcomes as an Objective of Teaching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 teachers, we implicitly know why we are teaching, and with what objective.</a:t>
            </a:r>
          </a:p>
          <a:p>
            <a:r>
              <a:rPr lang="en-US" sz="2400" dirty="0" smtClean="0"/>
              <a:t>Broadly we teach with a view to create understanding and insights.</a:t>
            </a:r>
          </a:p>
          <a:p>
            <a:r>
              <a:rPr lang="en-US" sz="2400" dirty="0" smtClean="0"/>
              <a:t>In real life, the insight must lead to empowerment: through knowledge, skills, attitude and behavior: Outcomes.</a:t>
            </a:r>
          </a:p>
          <a:p>
            <a:r>
              <a:rPr lang="en-US" sz="2400" dirty="0" smtClean="0"/>
              <a:t>Implicitly we know this, but rarely stop to check whether that is really happening.</a:t>
            </a:r>
          </a:p>
          <a:p>
            <a:r>
              <a:rPr lang="en-US" sz="2400" dirty="0" smtClean="0"/>
              <a:t>Outcomes Based Education: Essentially teaching with this awareness and associated effort.</a:t>
            </a:r>
          </a:p>
        </p:txBody>
      </p:sp>
    </p:spTree>
    <p:extLst>
      <p:ext uri="{BB962C8B-B14F-4D97-AF65-F5344CB8AC3E}">
        <p14:creationId xmlns:p14="http://schemas.microsoft.com/office/powerpoint/2010/main" val="57993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Closing the Loop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This concept, although the essence of quality assurance, is also seen to be the </a:t>
            </a:r>
            <a:r>
              <a:rPr lang="en-GB" sz="2400" dirty="0" smtClean="0">
                <a:solidFill>
                  <a:srgbClr val="FF0000"/>
                </a:solidFill>
              </a:rPr>
              <a:t>weakest link</a:t>
            </a:r>
            <a:r>
              <a:rPr lang="en-GB" sz="2400" dirty="0" smtClean="0"/>
              <a:t> in most institutions seeking accreditation.</a:t>
            </a:r>
          </a:p>
          <a:p>
            <a:endParaRPr lang="en-GB" sz="2400" dirty="0" smtClean="0"/>
          </a:p>
          <a:p>
            <a:r>
              <a:rPr lang="en-GB" sz="2400" dirty="0" smtClean="0"/>
              <a:t>Most institutions fail to spend enough effort in </a:t>
            </a:r>
            <a:r>
              <a:rPr lang="en-GB" sz="2400" dirty="0" smtClean="0">
                <a:solidFill>
                  <a:srgbClr val="FF0000"/>
                </a:solidFill>
              </a:rPr>
              <a:t>closing the loop.</a:t>
            </a:r>
          </a:p>
          <a:p>
            <a:endParaRPr lang="en-GB" sz="2400" dirty="0" smtClean="0"/>
          </a:p>
          <a:p>
            <a:r>
              <a:rPr lang="en-GB" sz="2400" dirty="0" smtClean="0"/>
              <a:t>Coming from an IIT, I would say, this is true even for the </a:t>
            </a:r>
            <a:r>
              <a:rPr lang="en-GB" sz="2400" dirty="0" err="1" smtClean="0"/>
              <a:t>IIT’s</a:t>
            </a:r>
            <a:r>
              <a:rPr lang="en-GB" sz="2400" dirty="0" smtClean="0"/>
              <a:t> to a large extent.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Why this weakness?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After all, we all swear by continuous improvement! Then why this weakness? Several Reasons</a:t>
            </a:r>
          </a:p>
          <a:p>
            <a:endParaRPr lang="en-GB" sz="2400" dirty="0" smtClean="0"/>
          </a:p>
          <a:p>
            <a:r>
              <a:rPr lang="en-GB" sz="2400" dirty="0" smtClean="0"/>
              <a:t>Lack of Leadership/Ownership: Understanding that improvement not simply an individual effort, but a formal collective process.</a:t>
            </a:r>
          </a:p>
          <a:p>
            <a:endParaRPr lang="en-GB" sz="2400" dirty="0" smtClean="0"/>
          </a:p>
          <a:p>
            <a:r>
              <a:rPr lang="en-GB" sz="2400" dirty="0" smtClean="0"/>
              <a:t>Non-Compliant Faculty: Too Busy</a:t>
            </a:r>
          </a:p>
          <a:p>
            <a:endParaRPr lang="en-GB" sz="2400" dirty="0" smtClean="0"/>
          </a:p>
          <a:p>
            <a:r>
              <a:rPr lang="en-GB" sz="2400" dirty="0" smtClean="0"/>
              <a:t>Ineffective Tools.</a:t>
            </a:r>
          </a:p>
          <a:p>
            <a:pPr lvl="1"/>
            <a:r>
              <a:rPr lang="en-GB" sz="2000" dirty="0" smtClean="0"/>
              <a:t>Discomfort with Assessment</a:t>
            </a:r>
          </a:p>
          <a:p>
            <a:pPr lvl="1"/>
            <a:r>
              <a:rPr lang="en-GB" sz="2000" dirty="0" smtClean="0"/>
              <a:t>Inconclusive Results</a:t>
            </a:r>
            <a:endParaRPr lang="en-GB" sz="2400" dirty="0" smtClean="0"/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Other Reasons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Trying to do too much</a:t>
            </a:r>
          </a:p>
          <a:p>
            <a:pPr lvl="1"/>
            <a:r>
              <a:rPr lang="en-GB" sz="2000" dirty="0" smtClean="0"/>
              <a:t>Unsustainable</a:t>
            </a:r>
          </a:p>
          <a:p>
            <a:endParaRPr lang="en-GB" sz="2400" dirty="0" smtClean="0"/>
          </a:p>
          <a:p>
            <a:r>
              <a:rPr lang="en-GB" sz="2400" dirty="0" smtClean="0"/>
              <a:t>Inadequate Resources</a:t>
            </a:r>
          </a:p>
          <a:p>
            <a:endParaRPr lang="en-GB" sz="2400" dirty="0" smtClean="0"/>
          </a:p>
          <a:p>
            <a:r>
              <a:rPr lang="en-GB" sz="2400" dirty="0" smtClean="0"/>
              <a:t>Many more….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Where Do </a:t>
            </a:r>
            <a:r>
              <a:rPr lang="en-GB" dirty="0">
                <a:solidFill>
                  <a:srgbClr val="0000FF"/>
                </a:solidFill>
              </a:rPr>
              <a:t>W</a:t>
            </a:r>
            <a:r>
              <a:rPr lang="en-GB" dirty="0" smtClean="0">
                <a:solidFill>
                  <a:srgbClr val="0000FF"/>
                </a:solidFill>
              </a:rPr>
              <a:t>e Start?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If We </a:t>
            </a:r>
            <a:r>
              <a:rPr lang="en-GB" dirty="0">
                <a:solidFill>
                  <a:srgbClr val="0000FF"/>
                </a:solidFill>
              </a:rPr>
              <a:t>W</a:t>
            </a:r>
            <a:r>
              <a:rPr lang="en-GB" dirty="0" smtClean="0">
                <a:solidFill>
                  <a:srgbClr val="0000FF"/>
                </a:solidFill>
              </a:rPr>
              <a:t>ish </a:t>
            </a:r>
            <a:r>
              <a:rPr lang="en-GB" dirty="0">
                <a:solidFill>
                  <a:srgbClr val="0000FF"/>
                </a:solidFill>
              </a:rPr>
              <a:t>T</a:t>
            </a:r>
            <a:r>
              <a:rPr lang="en-GB" dirty="0" smtClean="0">
                <a:solidFill>
                  <a:srgbClr val="0000FF"/>
                </a:solidFill>
              </a:rPr>
              <a:t>o.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Management Plan</a:t>
            </a:r>
            <a:endParaRPr lang="en-GB" sz="3600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Primary Tools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PO-CO Mapping: Understanding how Program Outcomes Embedded into Learning Outcomes for Individual Courses.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Assessment Methods: Collecting Evidence for and Measuring the Extent of Learning imbibed by students.</a:t>
            </a:r>
          </a:p>
          <a:p>
            <a:endParaRPr lang="en-GB" sz="2400" dirty="0" smtClean="0"/>
          </a:p>
          <a:p>
            <a:r>
              <a:rPr lang="en-GB" sz="2400" dirty="0" smtClean="0"/>
              <a:t>Developing Performance Indicators and Performance Rubrics.</a:t>
            </a:r>
          </a:p>
          <a:p>
            <a:endParaRPr lang="en-GB" sz="2400" dirty="0" smtClean="0"/>
          </a:p>
          <a:p>
            <a:r>
              <a:rPr lang="en-GB" sz="2400" dirty="0" smtClean="0"/>
              <a:t>Analysis and Decision Making.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Today’s 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Understanding the nature of these tools and processes, which a program administration could deploy.</a:t>
            </a:r>
          </a:p>
          <a:p>
            <a:endParaRPr lang="en-GB" sz="2400" dirty="0" smtClean="0"/>
          </a:p>
          <a:p>
            <a:r>
              <a:rPr lang="en-GB" sz="2400" dirty="0" smtClean="0"/>
              <a:t>Not prescriptive, but indicative of the possibilities.</a:t>
            </a:r>
          </a:p>
          <a:p>
            <a:endParaRPr lang="en-GB" sz="2400" dirty="0" smtClean="0"/>
          </a:p>
          <a:p>
            <a:r>
              <a:rPr lang="en-GB" sz="2400" dirty="0" smtClean="0"/>
              <a:t>Immense Scope of Innovation by Individual Institutions and Programs.</a:t>
            </a:r>
          </a:p>
          <a:p>
            <a:endParaRPr lang="en-GB" sz="2400" dirty="0" smtClean="0"/>
          </a:p>
          <a:p>
            <a:r>
              <a:rPr lang="en-GB" sz="2400" i="1" dirty="0" smtClean="0">
                <a:solidFill>
                  <a:srgbClr val="FF0000"/>
                </a:solidFill>
              </a:rPr>
              <a:t>Evaluators: examine if there is a </a:t>
            </a:r>
            <a:r>
              <a:rPr lang="en-GB" sz="2400" b="1" i="1" dirty="0" smtClean="0">
                <a:solidFill>
                  <a:srgbClr val="FF0000"/>
                </a:solidFill>
              </a:rPr>
              <a:t>genuine</a:t>
            </a:r>
            <a:r>
              <a:rPr lang="en-GB" sz="2400" i="1" dirty="0" smtClean="0">
                <a:solidFill>
                  <a:srgbClr val="FF0000"/>
                </a:solidFill>
              </a:rPr>
              <a:t> process developed by the faculty for assessing attainment of outcomes.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Questions for Closing the Loop</a:t>
            </a:r>
            <a:br>
              <a:rPr lang="en-GB" sz="3600" dirty="0" smtClean="0">
                <a:solidFill>
                  <a:srgbClr val="0000FF"/>
                </a:solidFill>
              </a:rPr>
            </a:br>
            <a:r>
              <a:rPr lang="en-GB" sz="2667" dirty="0" smtClean="0">
                <a:solidFill>
                  <a:srgbClr val="0000FF"/>
                </a:solidFill>
              </a:rPr>
              <a:t>(Are such questions being asked?)</a:t>
            </a:r>
            <a:endParaRPr lang="en-GB" sz="2667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What do the findings tell us?</a:t>
            </a:r>
          </a:p>
          <a:p>
            <a:endParaRPr lang="en-GB" sz="2400" dirty="0" smtClean="0"/>
          </a:p>
          <a:p>
            <a:r>
              <a:rPr lang="en-GB" sz="2400" dirty="0" smtClean="0"/>
              <a:t>Which improvements are critical for greater effectiveness:</a:t>
            </a:r>
          </a:p>
          <a:p>
            <a:pPr lvl="1">
              <a:buNone/>
            </a:pPr>
            <a:r>
              <a:rPr lang="en-GB" sz="2000" dirty="0" smtClean="0"/>
              <a:t>	 In curriculum, pedagogy, infrastructure, delivery systems?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Did the changes implemented improve learning?</a:t>
            </a:r>
          </a:p>
          <a:p>
            <a:endParaRPr lang="en-GB" sz="2400" dirty="0" smtClean="0"/>
          </a:p>
          <a:p>
            <a:r>
              <a:rPr lang="en-GB" sz="2400" dirty="0" smtClean="0"/>
              <a:t>How good is our assessment process? How can it be improved further?</a:t>
            </a:r>
          </a:p>
          <a:p>
            <a:endParaRPr lang="en-GB" sz="2400" dirty="0" smtClean="0"/>
          </a:p>
          <a:p>
            <a:r>
              <a:rPr lang="en-GB" sz="2400" dirty="0" smtClean="0"/>
              <a:t>Express learning as a year-wise chart or Table, for a better appreciation.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Need for Change of Attitudes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From</a:t>
            </a:r>
          </a:p>
          <a:p>
            <a:r>
              <a:rPr lang="en-GB" dirty="0" smtClean="0"/>
              <a:t>Grading</a:t>
            </a:r>
          </a:p>
          <a:p>
            <a:r>
              <a:rPr lang="en-GB" dirty="0" smtClean="0"/>
              <a:t>Scoring right/wrong answers.</a:t>
            </a:r>
          </a:p>
          <a:p>
            <a:r>
              <a:rPr lang="en-GB" dirty="0" smtClean="0"/>
              <a:t>Comparison of Students</a:t>
            </a:r>
          </a:p>
          <a:p>
            <a:endParaRPr lang="en-GB" dirty="0" smtClean="0"/>
          </a:p>
          <a:p>
            <a:r>
              <a:rPr lang="en-GB" dirty="0" smtClean="0"/>
              <a:t>Secretive, Exclusive.</a:t>
            </a:r>
          </a:p>
          <a:p>
            <a:endParaRPr lang="en-GB" dirty="0" smtClean="0"/>
          </a:p>
          <a:p>
            <a:r>
              <a:rPr lang="en-GB" dirty="0" smtClean="0"/>
              <a:t>Add On.</a:t>
            </a:r>
          </a:p>
          <a:p>
            <a:r>
              <a:rPr lang="en-GB" dirty="0" smtClean="0"/>
              <a:t>Challenging Faculty.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</a:t>
            </a:r>
          </a:p>
          <a:p>
            <a:r>
              <a:rPr lang="en-GB" dirty="0" smtClean="0"/>
              <a:t>Assessment</a:t>
            </a:r>
          </a:p>
          <a:p>
            <a:r>
              <a:rPr lang="en-GB" dirty="0" smtClean="0"/>
              <a:t>Considering the whole reasoning process.</a:t>
            </a:r>
          </a:p>
          <a:p>
            <a:r>
              <a:rPr lang="en-GB" dirty="0" smtClean="0"/>
              <a:t>Comparison to measurable outcomes.</a:t>
            </a:r>
          </a:p>
          <a:p>
            <a:r>
              <a:rPr lang="en-GB" dirty="0" smtClean="0"/>
              <a:t>Public, Open, participative.</a:t>
            </a:r>
          </a:p>
          <a:p>
            <a:r>
              <a:rPr lang="en-GB" dirty="0" smtClean="0"/>
              <a:t>Embedded.</a:t>
            </a:r>
          </a:p>
          <a:p>
            <a:r>
              <a:rPr lang="en-GB" dirty="0" smtClean="0"/>
              <a:t>Helping Students.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The NBA Dream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bring about a lasting positive transformation in the technical education system of the country.</a:t>
            </a:r>
          </a:p>
          <a:p>
            <a:r>
              <a:rPr lang="en-US" sz="2400" dirty="0" smtClean="0"/>
              <a:t>Help it to produce engineers and professionals who can provide the leadership in designing, manufacturing and managing technologies of the future.</a:t>
            </a:r>
          </a:p>
          <a:p>
            <a:r>
              <a:rPr lang="en-US" sz="2400" dirty="0" smtClean="0"/>
              <a:t>Have professional leaders who can provide solutions for a decent standard of living and life of dignity to all sections of the society.</a:t>
            </a:r>
          </a:p>
          <a:p>
            <a:r>
              <a:rPr lang="en-US" sz="2400" dirty="0" smtClean="0">
                <a:latin typeface="Lucida Calligraphy"/>
                <a:cs typeface="Lucida Calligraphy"/>
              </a:rPr>
              <a:t>Possible only through a cultural change in our education systems – not mere NBA Accreditation.</a:t>
            </a:r>
            <a:endParaRPr lang="en-US" sz="2400" dirty="0">
              <a:latin typeface="Lucida Calligraphy"/>
              <a:cs typeface="Lucida Calligraphy"/>
            </a:endParaRPr>
          </a:p>
        </p:txBody>
      </p:sp>
    </p:spTree>
    <p:extLst>
      <p:ext uri="{BB962C8B-B14F-4D97-AF65-F5344CB8AC3E}">
        <p14:creationId xmlns:p14="http://schemas.microsoft.com/office/powerpoint/2010/main" val="331622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Accreditation: A simple definition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sz="2400" b="1" dirty="0" smtClean="0">
                <a:ea typeface="ＭＳ Ｐゴシック" pitchFamily="-105" charset="-128"/>
                <a:cs typeface="ＭＳ Ｐゴシック" pitchFamily="-105" charset="-128"/>
              </a:rPr>
              <a:t>It is a Process by which</a:t>
            </a:r>
            <a:r>
              <a:rPr lang="en-US" sz="2400" dirty="0" smtClean="0">
                <a:ea typeface="ＭＳ Ｐゴシック" pitchFamily="-105" charset="-128"/>
                <a:cs typeface="ＭＳ Ｐゴシック" pitchFamily="-105" charset="-128"/>
              </a:rPr>
              <a:t>:</a:t>
            </a:r>
          </a:p>
          <a:p>
            <a:pPr marL="609600" indent="-609600">
              <a:buNone/>
            </a:pPr>
            <a:r>
              <a:rPr lang="en-US" sz="2400" i="1" dirty="0" smtClean="0">
                <a:ea typeface="ＭＳ Ｐゴシック" pitchFamily="-105" charset="-128"/>
                <a:cs typeface="ＭＳ Ｐゴシック" pitchFamily="-105" charset="-128"/>
              </a:rPr>
              <a:t>	</a:t>
            </a:r>
          </a:p>
          <a:p>
            <a:pPr marL="609600" indent="-609600">
              <a:buNone/>
            </a:pPr>
            <a:r>
              <a:rPr lang="en-US" sz="2400" i="1" dirty="0" smtClean="0">
                <a:ea typeface="ＭＳ Ｐゴシック" pitchFamily="-105" charset="-128"/>
                <a:cs typeface="ＭＳ Ｐゴシック" pitchFamily="-105" charset="-128"/>
              </a:rPr>
              <a:t>	The Institution being looked at is given a SEAL of approval by stakeholders in its activity - as meeting their </a:t>
            </a:r>
            <a:r>
              <a:rPr lang="en-US" sz="2400" b="1" i="1" dirty="0" smtClean="0">
                <a:ea typeface="ＭＳ Ｐゴシック" pitchFamily="-105" charset="-128"/>
                <a:cs typeface="ＭＳ Ｐゴシック" pitchFamily="-105" charset="-128"/>
              </a:rPr>
              <a:t>expectations</a:t>
            </a:r>
            <a:r>
              <a:rPr lang="en-US" sz="2400" b="1" dirty="0" smtClean="0">
                <a:ea typeface="ＭＳ Ｐゴシック" pitchFamily="-105" charset="-128"/>
                <a:cs typeface="ＭＳ Ｐゴシック" pitchFamily="-105" charset="-128"/>
              </a:rPr>
              <a:t>.</a:t>
            </a:r>
          </a:p>
          <a:p>
            <a:pPr marL="609600" indent="-609600">
              <a:buNone/>
            </a:pPr>
            <a:endParaRPr lang="en-US" sz="2400" dirty="0" smtClean="0">
              <a:ea typeface="ＭＳ Ｐゴシック" pitchFamily="-105" charset="-128"/>
              <a:cs typeface="ＭＳ Ｐゴシック" pitchFamily="-105" charset="-128"/>
            </a:endParaRPr>
          </a:p>
          <a:p>
            <a:pPr marL="609600" indent="-609600"/>
            <a:r>
              <a:rPr lang="en-US" sz="2400" dirty="0" smtClean="0">
                <a:ea typeface="ＭＳ Ｐゴシック" pitchFamily="-105" charset="-128"/>
                <a:cs typeface="ＭＳ Ｐゴシック" pitchFamily="-105" charset="-128"/>
              </a:rPr>
              <a:t>(Stakeholders: Students, Govt., Industry, Faculty,…)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Thanks for </a:t>
            </a:r>
            <a:r>
              <a:rPr lang="en-GB" sz="3600" smtClean="0">
                <a:solidFill>
                  <a:srgbClr val="0000FF"/>
                </a:solidFill>
              </a:rPr>
              <a:t>Your Attention</a:t>
            </a:r>
            <a:endParaRPr lang="en-GB" sz="3600">
              <a:solidFill>
                <a:srgbClr val="0000FF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Request from an old IITK Student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Good afternoon,</a:t>
            </a:r>
          </a:p>
          <a:p>
            <a:endParaRPr lang="en-US" sz="2400" dirty="0"/>
          </a:p>
          <a:p>
            <a:r>
              <a:rPr lang="en-US" sz="2400" dirty="0"/>
              <a:t>My name is </a:t>
            </a:r>
            <a:r>
              <a:rPr lang="en-US" sz="2400" dirty="0" err="1"/>
              <a:t>Suganandha</a:t>
            </a:r>
            <a:r>
              <a:rPr lang="en-US" sz="2400" dirty="0"/>
              <a:t> </a:t>
            </a:r>
            <a:r>
              <a:rPr lang="en-US" sz="2400" dirty="0" err="1"/>
              <a:t>Bharathi</a:t>
            </a:r>
            <a:r>
              <a:rPr lang="en-US" sz="2400" dirty="0"/>
              <a:t> and I am a Malaysian Citizen. I had done my </a:t>
            </a:r>
            <a:r>
              <a:rPr lang="en-US" sz="2400" dirty="0" err="1"/>
              <a:t>B.Tech</a:t>
            </a:r>
            <a:r>
              <a:rPr lang="en-US" sz="2400" dirty="0"/>
              <a:t> in Mechanical Engineering from Indian Institute of Technology Kanpur and graduated in the year 1997. </a:t>
            </a:r>
            <a:r>
              <a:rPr lang="en-US" sz="2400" dirty="0">
                <a:solidFill>
                  <a:srgbClr val="FF0000"/>
                </a:solidFill>
              </a:rPr>
              <a:t>Until now I am unable to become graduate member with Board of Engineers Malaysia because IIT </a:t>
            </a:r>
            <a:r>
              <a:rPr lang="en-US" sz="2400" dirty="0" err="1">
                <a:solidFill>
                  <a:srgbClr val="FF0000"/>
                </a:solidFill>
              </a:rPr>
              <a:t>programmes</a:t>
            </a:r>
            <a:r>
              <a:rPr lang="en-US" sz="2400" dirty="0">
                <a:solidFill>
                  <a:srgbClr val="FF0000"/>
                </a:solidFill>
              </a:rPr>
              <a:t> are not </a:t>
            </a:r>
            <a:r>
              <a:rPr lang="en-US" sz="2400" dirty="0" err="1">
                <a:solidFill>
                  <a:srgbClr val="FF0000"/>
                </a:solidFill>
              </a:rPr>
              <a:t>accrediated</a:t>
            </a:r>
            <a:r>
              <a:rPr lang="en-US" sz="2400" dirty="0">
                <a:solidFill>
                  <a:srgbClr val="FF0000"/>
                </a:solidFill>
              </a:rPr>
              <a:t> or </a:t>
            </a:r>
            <a:r>
              <a:rPr lang="en-US" sz="2400" dirty="0" err="1">
                <a:solidFill>
                  <a:srgbClr val="FF0000"/>
                </a:solidFill>
              </a:rPr>
              <a:t>recognised</a:t>
            </a:r>
            <a:r>
              <a:rPr lang="en-US" sz="2400" dirty="0">
                <a:solidFill>
                  <a:srgbClr val="FF0000"/>
                </a:solidFill>
              </a:rPr>
              <a:t> by NBA </a:t>
            </a:r>
            <a:r>
              <a:rPr lang="en-US" sz="2400" dirty="0" err="1">
                <a:solidFill>
                  <a:srgbClr val="FF0000"/>
                </a:solidFill>
              </a:rPr>
              <a:t>india</a:t>
            </a:r>
            <a:r>
              <a:rPr lang="en-US" sz="2400" dirty="0">
                <a:solidFill>
                  <a:srgbClr val="FF0000"/>
                </a:solidFill>
              </a:rPr>
              <a:t>. </a:t>
            </a:r>
          </a:p>
          <a:p>
            <a:endParaRPr lang="en-US" sz="2400" dirty="0"/>
          </a:p>
          <a:p>
            <a:r>
              <a:rPr lang="en-US" sz="2400" dirty="0"/>
              <a:t>I hope you could advice me on this matter.</a:t>
            </a:r>
          </a:p>
          <a:p>
            <a:endParaRPr lang="en-US" sz="2400" dirty="0"/>
          </a:p>
          <a:p>
            <a:r>
              <a:rPr lang="en-US" sz="2400" dirty="0"/>
              <a:t>Thank you</a:t>
            </a:r>
          </a:p>
          <a:p>
            <a:endParaRPr lang="en-US" sz="2400" dirty="0"/>
          </a:p>
          <a:p>
            <a:r>
              <a:rPr lang="en-US" sz="2400" dirty="0" err="1"/>
              <a:t>Suganandha</a:t>
            </a:r>
            <a:r>
              <a:rPr lang="en-US" sz="2400" dirty="0"/>
              <a:t> </a:t>
            </a:r>
            <a:r>
              <a:rPr lang="en-US" sz="2400" dirty="0" err="1"/>
              <a:t>Bharathi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460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FF"/>
                </a:solidFill>
                <a:ea typeface="ＭＳ Ｐゴシック" pitchFamily="-105" charset="-128"/>
                <a:cs typeface="ＭＳ Ｐゴシック" pitchFamily="-105" charset="-128"/>
              </a:rPr>
              <a:t>Beyond Certification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smtClean="0">
                <a:ea typeface="ＭＳ Ｐゴシック" pitchFamily="-105" charset="-128"/>
                <a:cs typeface="ＭＳ Ｐゴシック" pitchFamily="-105" charset="-128"/>
              </a:rPr>
              <a:t>However, its aim is not mere certification.</a:t>
            </a:r>
          </a:p>
          <a:p>
            <a:endParaRPr lang="en-GB" i="1" smtClean="0">
              <a:ea typeface="ＭＳ Ｐゴシック" pitchFamily="-105" charset="-128"/>
              <a:cs typeface="ＭＳ Ｐゴシック" pitchFamily="-105" charset="-128"/>
            </a:endParaRPr>
          </a:p>
          <a:p>
            <a:r>
              <a:rPr lang="en-GB" i="1" smtClean="0">
                <a:ea typeface="ＭＳ Ｐゴシック" pitchFamily="-105" charset="-128"/>
                <a:cs typeface="ＭＳ Ｐゴシック" pitchFamily="-105" charset="-128"/>
              </a:rPr>
              <a:t>It is a process which encourages continuous look at how you teach, what is its impact, and how to achieve the set objectives better.</a:t>
            </a:r>
          </a:p>
          <a:p>
            <a:endParaRPr lang="en-GB" i="1" smtClean="0">
              <a:ea typeface="ＭＳ Ｐゴシック" pitchFamily="-105" charset="-128"/>
              <a:cs typeface="ＭＳ Ｐゴシック" pitchFamily="-105" charset="-128"/>
            </a:endParaRPr>
          </a:p>
          <a:p>
            <a:r>
              <a:rPr lang="en-GB" i="1" smtClean="0">
                <a:ea typeface="ＭＳ Ｐゴシック" pitchFamily="-105" charset="-128"/>
                <a:cs typeface="ＭＳ Ｐゴシック" pitchFamily="-105" charset="-128"/>
              </a:rPr>
              <a:t>It should lead to a Continuous Improvement System.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Today’s Program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Aimed as an Awareness and Appreciation Program for the faculty and HOD’s/Heads of Institutions.</a:t>
            </a:r>
          </a:p>
          <a:p>
            <a:r>
              <a:rPr lang="en-GB" sz="2400" dirty="0" smtClean="0"/>
              <a:t>Brief them about the basic processes of accreditation.</a:t>
            </a:r>
          </a:p>
          <a:p>
            <a:r>
              <a:rPr lang="en-GB" sz="2400" dirty="0"/>
              <a:t>An opportunity to understand the new directions being pursued in Accreditation at NBA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Focus Areas:</a:t>
            </a:r>
          </a:p>
          <a:p>
            <a:pPr>
              <a:buNone/>
            </a:pPr>
            <a:r>
              <a:rPr lang="en-GB" sz="2400" dirty="0" smtClean="0"/>
              <a:t>	Outcome Based Accreditation.</a:t>
            </a:r>
          </a:p>
          <a:p>
            <a:pPr>
              <a:buNone/>
            </a:pPr>
            <a:r>
              <a:rPr lang="en-GB" sz="2400" dirty="0" smtClean="0"/>
              <a:t>	Understanding the Latest SARs for Engineering (Affiliated Institutions).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Today’s Program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Outcome Based Accreditation: No Rocket Science.</a:t>
            </a:r>
          </a:p>
          <a:p>
            <a:r>
              <a:rPr lang="en-GB" sz="2400" dirty="0" smtClean="0"/>
              <a:t>Most of what we have to say: common sense.</a:t>
            </a:r>
          </a:p>
          <a:p>
            <a:r>
              <a:rPr lang="en-GB" sz="2400" dirty="0" smtClean="0"/>
              <a:t>However, some familiarity required with basic systems and tools for accreditation.</a:t>
            </a:r>
          </a:p>
          <a:p>
            <a:r>
              <a:rPr lang="en-GB" sz="2400" dirty="0" smtClean="0"/>
              <a:t>Providing that familiarity is the essential objective today.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Our Resource Team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Surendra</a:t>
            </a:r>
            <a:r>
              <a:rPr lang="en-GB" sz="2400" dirty="0" smtClean="0"/>
              <a:t> Prasad, Chairman, NBA</a:t>
            </a:r>
          </a:p>
          <a:p>
            <a:r>
              <a:rPr lang="en-GB" sz="2400" dirty="0" smtClean="0"/>
              <a:t>Dr. Anil </a:t>
            </a:r>
            <a:r>
              <a:rPr lang="en-GB" sz="2400" dirty="0" err="1" smtClean="0"/>
              <a:t>Nassa</a:t>
            </a:r>
            <a:r>
              <a:rPr lang="en-GB" sz="2400" dirty="0" smtClean="0"/>
              <a:t>, Member Secretary, NBA</a:t>
            </a:r>
          </a:p>
          <a:p>
            <a:r>
              <a:rPr lang="en-GB" sz="2400" dirty="0" smtClean="0"/>
              <a:t>Professor </a:t>
            </a:r>
            <a:r>
              <a:rPr lang="en-GB" sz="2400" dirty="0" err="1" smtClean="0"/>
              <a:t>S.C.Sahasrabudhe</a:t>
            </a:r>
            <a:r>
              <a:rPr lang="en-GB" sz="2400" dirty="0" smtClean="0"/>
              <a:t>, Former Director, DAIICT, </a:t>
            </a:r>
            <a:r>
              <a:rPr lang="en-GB" sz="2400" dirty="0" err="1" smtClean="0"/>
              <a:t>Gandhinagar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Professor </a:t>
            </a:r>
            <a:r>
              <a:rPr lang="en-GB" sz="2400" dirty="0" err="1" smtClean="0"/>
              <a:t>Muthukrishnan</a:t>
            </a:r>
            <a:r>
              <a:rPr lang="en-GB" sz="2400" dirty="0" smtClean="0"/>
              <a:t>, Former Director, IIT Madras.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Presentation Outline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Main </a:t>
            </a:r>
            <a:r>
              <a:rPr lang="en-GB" sz="2400" dirty="0" smtClean="0"/>
              <a:t>Emphasis of my talk</a:t>
            </a:r>
          </a:p>
          <a:p>
            <a:pPr>
              <a:buNone/>
            </a:pPr>
            <a:r>
              <a:rPr lang="en-GB" sz="2400" dirty="0" smtClean="0"/>
              <a:t>	Assessment as a tool for institutions towards continuous improvement of education</a:t>
            </a:r>
          </a:p>
          <a:p>
            <a:pPr>
              <a:buNone/>
            </a:pPr>
            <a:r>
              <a:rPr lang="en-GB" sz="2400" dirty="0" smtClean="0"/>
              <a:t>	: Closing the Loop.</a:t>
            </a:r>
          </a:p>
          <a:p>
            <a:pPr marL="0" indent="0">
              <a:buNone/>
            </a:pPr>
            <a:endParaRPr lang="en-GB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21045</TotalTime>
  <Words>1289</Words>
  <Application>Microsoft Macintosh PowerPoint</Application>
  <PresentationFormat>On-screen Show (4:3)</PresentationFormat>
  <Paragraphs>255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Objectives of Orientation Program</vt:lpstr>
      <vt:lpstr>Outcomes as an Objective of Teaching</vt:lpstr>
      <vt:lpstr>Accreditation: A simple definition</vt:lpstr>
      <vt:lpstr>Request from an old IITK Student</vt:lpstr>
      <vt:lpstr>Beyond Certification</vt:lpstr>
      <vt:lpstr>Today’s Program</vt:lpstr>
      <vt:lpstr>Today’s Program</vt:lpstr>
      <vt:lpstr>Our Resource Team</vt:lpstr>
      <vt:lpstr>Presentation Outline</vt:lpstr>
      <vt:lpstr>Closing the Loop</vt:lpstr>
      <vt:lpstr>PowerPoint Presentation</vt:lpstr>
      <vt:lpstr>Focus on Program Outcomes</vt:lpstr>
      <vt:lpstr>Curriculum</vt:lpstr>
      <vt:lpstr>Backward Design</vt:lpstr>
      <vt:lpstr>Goals as Seen by Many Institutions</vt:lpstr>
      <vt:lpstr>Faculty Engagement in Continuous Improvement</vt:lpstr>
      <vt:lpstr>Transformational Assessment</vt:lpstr>
      <vt:lpstr>Information basis</vt:lpstr>
      <vt:lpstr>Criterion 7: Continuous Improvement</vt:lpstr>
      <vt:lpstr>Closing the Loop</vt:lpstr>
      <vt:lpstr>Why this weakness?</vt:lpstr>
      <vt:lpstr>Other Reasons</vt:lpstr>
      <vt:lpstr>Where Do We Start?</vt:lpstr>
      <vt:lpstr>Management Plan</vt:lpstr>
      <vt:lpstr>Primary Tools</vt:lpstr>
      <vt:lpstr>Today’s Agenda</vt:lpstr>
      <vt:lpstr>Questions for Closing the Loop (Are such questions being asked?)</vt:lpstr>
      <vt:lpstr>Need for Change of Attitudes</vt:lpstr>
      <vt:lpstr>The NBA Dream</vt:lpstr>
      <vt:lpstr>Thanks for Your Attention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the Loop</dc:title>
  <dc:creator>MacBookPro</dc:creator>
  <cp:lastModifiedBy>Surendra Prasad</cp:lastModifiedBy>
  <cp:revision>37</cp:revision>
  <dcterms:created xsi:type="dcterms:W3CDTF">2015-11-16T03:07:54Z</dcterms:created>
  <dcterms:modified xsi:type="dcterms:W3CDTF">2018-06-08T03:40:01Z</dcterms:modified>
</cp:coreProperties>
</file>